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84" r:id="rId14"/>
    <p:sldId id="269" r:id="rId15"/>
    <p:sldId id="283" r:id="rId16"/>
    <p:sldId id="270" r:id="rId17"/>
    <p:sldId id="272" r:id="rId18"/>
    <p:sldId id="273" r:id="rId19"/>
    <p:sldId id="274" r:id="rId20"/>
    <p:sldId id="275" r:id="rId21"/>
    <p:sldId id="285" r:id="rId22"/>
    <p:sldId id="276" r:id="rId23"/>
    <p:sldId id="286" r:id="rId24"/>
    <p:sldId id="287" r:id="rId25"/>
    <p:sldId id="288" r:id="rId26"/>
    <p:sldId id="290" r:id="rId27"/>
    <p:sldId id="282" r:id="rId28"/>
    <p:sldId id="289" r:id="rId29"/>
    <p:sldId id="293" r:id="rId30"/>
    <p:sldId id="294" r:id="rId31"/>
    <p:sldId id="292" r:id="rId32"/>
    <p:sldId id="295" r:id="rId33"/>
    <p:sldId id="296" r:id="rId34"/>
    <p:sldId id="291" r:id="rId35"/>
    <p:sldId id="297" r:id="rId36"/>
    <p:sldId id="298" r:id="rId37"/>
    <p:sldId id="299" r:id="rId38"/>
    <p:sldId id="300" r:id="rId39"/>
    <p:sldId id="257"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A"/>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8" autoAdjust="0"/>
    <p:restoredTop sz="92939" autoAdjust="0"/>
  </p:normalViewPr>
  <p:slideViewPr>
    <p:cSldViewPr snapToGrid="0">
      <p:cViewPr varScale="1">
        <p:scale>
          <a:sx n="89" d="100"/>
          <a:sy n="89" d="100"/>
        </p:scale>
        <p:origin x="68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f Terzi" userId="2dbe333f67c358ad" providerId="LiveId" clId="{A3D9BF95-A2EE-4CC0-A5FA-6298D398E461}"/>
    <pc:docChg chg="custSel modSld sldOrd">
      <pc:chgData name="Yusuf Terzi" userId="2dbe333f67c358ad" providerId="LiveId" clId="{A3D9BF95-A2EE-4CC0-A5FA-6298D398E461}" dt="2026-03-25T21:59:13.926" v="3" actId="478"/>
      <pc:docMkLst>
        <pc:docMk/>
      </pc:docMkLst>
      <pc:sldChg chg="addSp delSp modSp mod">
        <pc:chgData name="Yusuf Terzi" userId="2dbe333f67c358ad" providerId="LiveId" clId="{A3D9BF95-A2EE-4CC0-A5FA-6298D398E461}" dt="2026-03-25T21:59:13.926" v="3" actId="478"/>
        <pc:sldMkLst>
          <pc:docMk/>
          <pc:sldMk cId="1851653304" sldId="256"/>
        </pc:sldMkLst>
        <pc:spChg chg="add del mod">
          <ac:chgData name="Yusuf Terzi" userId="2dbe333f67c358ad" providerId="LiveId" clId="{A3D9BF95-A2EE-4CC0-A5FA-6298D398E461}" dt="2026-03-25T21:59:13.926" v="3" actId="478"/>
          <ac:spMkLst>
            <pc:docMk/>
            <pc:sldMk cId="1851653304" sldId="256"/>
            <ac:spMk id="4" creationId="{7120D6EB-47C0-880D-7BB5-441A5E85C94B}"/>
          </ac:spMkLst>
        </pc:spChg>
        <pc:spChg chg="del">
          <ac:chgData name="Yusuf Terzi" userId="2dbe333f67c358ad" providerId="LiveId" clId="{A3D9BF95-A2EE-4CC0-A5FA-6298D398E461}" dt="2026-03-25T21:59:11.831" v="2" actId="478"/>
          <ac:spMkLst>
            <pc:docMk/>
            <pc:sldMk cId="1851653304" sldId="256"/>
            <ac:spMk id="11" creationId="{BAE39D14-4765-7608-E5A4-F1EC79FBFFEA}"/>
          </ac:spMkLst>
        </pc:spChg>
      </pc:sldChg>
      <pc:sldChg chg="ord">
        <pc:chgData name="Yusuf Terzi" userId="2dbe333f67c358ad" providerId="LiveId" clId="{A3D9BF95-A2EE-4CC0-A5FA-6298D398E461}" dt="2026-03-25T21:58:51.778" v="1"/>
        <pc:sldMkLst>
          <pc:docMk/>
          <pc:sldMk cId="2674974386" sldId="30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23:42:57.359"/>
    </inkml:context>
    <inkml:brush xml:id="br0">
      <inkml:brushProperty name="width" value="0.2" units="cm"/>
      <inkml:brushProperty name="height" value="0.2" units="cm"/>
      <inkml:brushProperty name="color" value="#E71224"/>
    </inkml:brush>
  </inkml:definitions>
  <inkml:trace contextRef="#ctx0" brushRef="#br0">0 0 24575,'1'3'0,"-1"0"0,1 0 0,0 0 0,0 0 0,0 0 0,0-1 0,0 1 0,0 0 0,1-1 0,0 1 0,-1 0 0,3 1 0,27 31 0,-25-30 0,39 36 0,1-2 0,65 41 0,-98-71 0,80 48 0,-11-2 0,-55-36 0,1-2 0,0 0 0,42 17 0,-9-5 0,21 9 0,92 28 0,-82-35 0,88 34 0,-16-4-865,22 10-398,-111-46 1098,-35-12 192,37 8-27,-51-16 0,-1 2 0,32 14 0,81 30 0,-101-38 0,243 72-296,-159-48 384,-91-26-48,122 47-893,46 2 1637,-92-18 1597,-82-34-2357,-1 1 1,1 2-1,-2 0 1,41 27-1,-56-33 243,-9-7-395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23:42:58.343"/>
    </inkml:context>
    <inkml:brush xml:id="br0">
      <inkml:brushProperty name="width" value="0.2" units="cm"/>
      <inkml:brushProperty name="height" value="0.2" units="cm"/>
      <inkml:brushProperty name="color" value="#E71224"/>
    </inkml:brush>
  </inkml:definitions>
  <inkml:trace contextRef="#ctx0" brushRef="#br0">2071 0 24575,'0'11'0,"0"1"0,-1-1 0,0 0 0,-1 0 0,-1 0 0,0 0 0,0 0 0,-1 0 0,0-1 0,-1 0 0,0 0 0,-11 16 0,6-12 0,3-3 0,0-2 0,-1 1 0,0-1 0,-10 9 0,1-2 0,-26 32 0,31-34 0,0 1 0,-2-2 0,-22 20 0,-64 50-519,42-32 286,-259 185 359,257-202 222,39-24-255,2 1-1,-23 17 1,42-27-93,-32 24 0,-1 0 0,-1-2 0,-43 21 0,-38 24 0,34-26 0,34-17 0,-54 21 0,65-33 0,0-1 0,1 2 0,1 1 0,-56 34 0,81-43 0,-13 10 0,-46 24 0,-8 4 0,54-31 0,0 0 0,-39 16 0,52-25 0,1 1 0,0-1 0,0 1 0,-12 10 0,14-10 0,0-1 0,-1 1 0,1-1 0,-1-1 0,1 1 0,-1-1 0,0 0 0,-8 2 0,-1-1-455,1 0 0,-17 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23:43:10.879"/>
    </inkml:context>
    <inkml:brush xml:id="br0">
      <inkml:brushProperty name="width" value="0.2" units="cm"/>
      <inkml:brushProperty name="height" value="0.2" units="cm"/>
      <inkml:brushProperty name="color" value="#E71224"/>
    </inkml:brush>
  </inkml:definitions>
  <inkml:trace contextRef="#ctx0" brushRef="#br0">4182 0 24575,'12'0'0,"0"1"0,0 1 0,0 0 0,0 0 0,0 1 0,-1 1 0,0 0 0,1 0 0,10 7 0,9 7 0,48 36 0,5 4 0,-70-48 0,0 0 0,0 1 0,23 26 0,12 10 0,24 13 0,-62-51 0,0 1 0,0 0 0,-1 0 0,13 19 0,15 15 0,61 60 0,34 33 0,-122-125 0,0 1 0,0 0 0,8 14 0,5 7 0,-14-20 0,-1 1 0,10 22 0,11 18 0,-8-21 0,-13-18 0,2 0 0,0-1 0,17 19 0,-24-30 0,0 2 0,0-1 0,0 0 0,-1 1 0,0-1 0,0 1 0,-1 0 0,1 0 0,1 11 0,-1-8 0,0-1 0,0 0 0,0 1 0,7 9 0,34 43 0,-29-42 0,0 2 0,19 37 0,-33-56 0,13 25 0,-2 0 0,10 35 0,26 61 0,-36-74 0,-7-28 0,11 33 0,-7-29 0,-2 1 0,-1 1 0,-1-1 0,1 34 0,3 8 0,-5-47 0,2 0 0,7 21 0,-5-21 0,7 41 0,-8-3 0,-4 0 0,-4 80 0,-2-36 0,4-92 0,0 0 0,1-1 0,0 1 0,1 0 0,5 14 0,-4-16 0,-1 1 0,0 0 0,-1 0 0,0-1 0,-1 2 0,1 17 0,-9 59 0,-1 73 0,8-148 0,0-1 0,-1 1 0,0-1 0,-1 1 0,0-1 0,-6 19 0,0-6 0,2 1 0,-5 29 0,8-32 0,-1-1 0,-2 0 0,-12 34 0,12-37 0,0 0 0,1 0 0,1 1 0,1 0 0,-1 29 0,2-28 0,0 0 0,-1-1 0,-1 1 0,-12 36 0,8-33 0,-11 49 0,14-49 0,-1 0 0,-12 31 0,8-26 0,0 0 0,2 1 0,-5 35 0,-11 26 0,16-66 0,1 0 0,2 0 0,-5 36 0,8-43 0,-1-1 0,-1 0 0,0 0 0,-10 23 0,-2 9 0,8-29 0,0-1 0,-1 0 0,-1 0 0,0-1 0,-15 17 0,-20 29 0,16-28 0,7-12 0,8-7 0,-2-1 0,-32 25 0,11-9 0,4 1 0,21-20 0,0-1 0,-1 0 0,-25 16 0,-98 59 0,124-79 0,-1-1 0,1-1 0,-15 5 0,14-6 0,1 1 0,1 0 0,-21 12 0,25-12 0,-1-1 0,0 0 0,0-1 0,0 0 0,-1 0 0,1-1 0,-1 0 0,1 0 0,-13 0 0,-11 0 0,-40-4 0,27 0 0,-9 1 0,14-1 0,-61 6 0,89-2 0,1 0 0,-1 2 0,-12 4 0,12-4 0,0 0 0,-19 4 0,-25-3 0,0-2 0,-62-6 0,20 1 0,-481 2 0,548 2 0,-38 6 0,-24 1 0,-582-7 0,328-4 0,-1639 2 0,1982 0 0,1 0 0,0 0 0,0-1 0,0 1 0,0-1 0,0 1 0,-6-3 0,9 3 0,0-1 0,-1 1 0,1 0 0,0 0 0,-1 0 0,1-1 0,0 1 0,-1 0 0,1 0 0,0-1 0,0 1 0,0 0 0,-1 0 0,1-1 0,0 1 0,0 0 0,0-1 0,-1 1 0,1 0 0,0-1 0,0 1 0,0 0 0,0-1 0,0 1 0,0 0 0,0-1 0,0 1 0,0-1 0,1 0 0,-1 0 0,0 0 0,1 0 0,-1 0 0,1 0 0,0 0 0,-1 1 0,1-1 0,0 0 0,-1 0 0,1 1 0,0-1 0,1 0 0,8-8 0,-1 1 0,-1-1 0,9-11 0,-10 12 0,0-1 0,0 1 0,1 0 0,17-12 0,173-117 0,-154 103 0,-33 25 0,1-1 0,0 1 0,1 1 0,0 0 0,0 1 0,15-6 0,-14 8 0,0-1 0,0 0 0,0-1 0,-1-1 0,0 0 0,0-1 0,-1-1 0,0 1 0,0-2 0,18-21 0,-23 25 0,0 0 0,1 1 0,0 0 0,0 0 0,0 1 0,1 0 0,15-6 0,-12 5 0,1-1 0,-1 0 0,12-9 0,-10 5-1365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23:43:12.211"/>
    </inkml:context>
    <inkml:brush xml:id="br0">
      <inkml:brushProperty name="width" value="0.2" units="cm"/>
      <inkml:brushProperty name="height" value="0.2" units="cm"/>
      <inkml:brushProperty name="color" value="#E71224"/>
    </inkml:brush>
  </inkml:definitions>
  <inkml:trace contextRef="#ctx0" brushRef="#br0">3 0 24575,'-1'54'0,"0"-22"0,1 0 0,5 42 0,-4-69 0,1-1 0,-1 1 0,1 0 0,-1-1 0,1 1 0,1-1 0,-1 0 0,0 0 0,1 0 0,0 0 0,0 0 0,0 0 0,1-1 0,-1 0 0,1 1 0,5 2 0,7 5 0,1-2 0,34 16 0,6 3 0,-26-10 0,-16-10 0,1 1 0,-2 1 0,1 0 0,25 24 0,-21-16 0,41 30 0,-36-30 0,24 23 0,-37-31 0,1-1 0,17 12 0,14 10 0,-23-16 0,0-1 0,28 15 0,-23-15 0,29 22 0,-29-16 0,0-2 0,36 20 0,-23-15 0,-29-16 0,1-1 0,0 0 0,18 6 0,10 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00:42:57.328"/>
    </inkml:context>
    <inkml:brush xml:id="br0">
      <inkml:brushProperty name="width" value="0.1" units="cm"/>
      <inkml:brushProperty name="height" value="0.1" units="cm"/>
    </inkml:brush>
  </inkml:definitions>
  <inkml:trace contextRef="#ctx0" brushRef="#br0">4177 2922 24575,'-25'0'0,"0"-1"0,0-1 0,0-1 0,0-1 0,-48-15 0,34 6 0,-7-3 0,-51-24 0,-33-12 0,37 13 0,45 17 0,-64-22 0,-17-7 0,111 44 0,1-1 0,0-1 0,0 0 0,1-1 0,-22-17 0,-18-12 0,42 29 0,0-1 0,-21-20 0,15 12 0,-24-20 0,17 17 0,1-1 0,2-1 0,-36-46 0,-17-20 0,56 63 0,13 18 0,1 0 0,0-1 0,-7-13 0,1 2 0,0-1 0,-24-27 0,-1-2 0,4 14 0,28 31 0,0 1 0,0-2 0,1 1 0,0 0 0,0-1 0,-5-9 0,-23-59 0,-9-3 0,-16-31 0,44 81 0,-21-32 0,-37-74 0,65 122 0,2-1 0,-1 1 0,-3-16 0,6 17 0,-1 0 0,0 1 0,0-1 0,-2 1 0,-7-13 0,-30-47 0,5 1 0,10 22 0,18 29 0,0 1 0,-2 0 0,-16-19 0,-34-42 0,-69-67 0,129 143 0,-13-16 0,-1 0 0,-30-24 0,-33-31 0,17 15 0,-37-35 0,31 38 0,45 38 0,-31-29 0,45 38 0,-1 0 0,0 1 0,0 0 0,-1 1 0,-21-10 0,-21-12 0,9 2 0,0 2 0,-79-30 0,73 32 0,-27-9 0,23 10 0,38 14 0,1 1 0,-1 0 0,-28-5 0,-2 1 0,31 6 0,0 1 0,0 1 0,-27-2 0,-16 4 0,16-1 0,-75 8 0,104-3 0,0 0 0,1 1 0,-1 0 0,1 1 0,0 0 0,0 1 0,-16 12 0,11-7 0,8-5 0,1 1 0,0 1 0,0 0 0,1 0 0,0 1 0,0-1 0,-10 22 0,9-17 0,-27 69 0,-9 18 0,22-54 0,-13 23 0,28-55 0,0-1 0,1 1 0,0-1 0,1 2 0,1-1 0,-4 22 0,6-29 0,0-1 0,0 0 0,-1 0 0,-4 9 0,-8 23 0,15-38 0,0-1 0,1 1 0,-1-1 0,0 0 0,0 1 0,0-1 0,0 1 0,1-1 0,-1 0 0,0 1 0,0-1 0,1 0 0,-1 1 0,0-1 0,1 0 0,-1 0 0,0 1 0,1-1 0,-1 0 0,0 0 0,1 1 0,-1-1 0,0 0 0,1 0 0,-1 0 0,1 0 0,-1 0 0,1 1 0,-1-1 0,0 0 0,1 0 0,-1 0 0,1 0 0,-1 0 0,1-1 0,20 1 0,-18 0 0,25-2 0,-1-1 0,38-10 0,-62 12 0,17-5 0,0 0 0,19-10 0,29-8 0,14-1 0,43-28 0,-76 30 0,-42 19 148,-10 2 38,-12 1-1240,13 1 409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00:42:58.616"/>
    </inkml:context>
    <inkml:brush xml:id="br0">
      <inkml:brushProperty name="width" value="0.1" units="cm"/>
      <inkml:brushProperty name="height" value="0.1" units="cm"/>
    </inkml:brush>
  </inkml:definitions>
  <inkml:trace contextRef="#ctx0" brushRef="#br0">140 465 24575,'-3'-2'0,"0"0"0,0 0 0,0 0 0,1 0 0,-1 0 0,1 0 0,0 0 0,0-1 0,-3-4 0,2 4 0,-5-7 0,0 0 0,1 0 0,0-1 0,1 0 0,0 0 0,1-1 0,-7-20 0,3-3 0,-6-49 0,13 76 0,-17-71 0,17 63-227,0 0-1,2 0 1,-1 0-1,2 0 1,3-27-1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94CCC-C2DC-4219-86A1-AF7629607D84}" type="datetimeFigureOut">
              <a:rPr lang="en-GB" smtClean="0"/>
              <a:t>26/03/2026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5336D-0E1B-4244-96EB-99B0AB643249}" type="slidenum">
              <a:rPr lang="en-GB" smtClean="0"/>
              <a:t>‹#›</a:t>
            </a:fld>
            <a:endParaRPr lang="en-GB"/>
          </a:p>
        </p:txBody>
      </p:sp>
    </p:spTree>
    <p:extLst>
      <p:ext uri="{BB962C8B-B14F-4D97-AF65-F5344CB8AC3E}">
        <p14:creationId xmlns:p14="http://schemas.microsoft.com/office/powerpoint/2010/main" val="184363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a:t>
            </a:fld>
            <a:endParaRPr lang="en-GB"/>
          </a:p>
        </p:txBody>
      </p:sp>
    </p:spTree>
    <p:extLst>
      <p:ext uri="{BB962C8B-B14F-4D97-AF65-F5344CB8AC3E}">
        <p14:creationId xmlns:p14="http://schemas.microsoft.com/office/powerpoint/2010/main" val="67745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18</a:t>
            </a:fld>
            <a:endParaRPr lang="en-GB"/>
          </a:p>
        </p:txBody>
      </p:sp>
    </p:spTree>
    <p:extLst>
      <p:ext uri="{BB962C8B-B14F-4D97-AF65-F5344CB8AC3E}">
        <p14:creationId xmlns:p14="http://schemas.microsoft.com/office/powerpoint/2010/main" val="47847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22</a:t>
            </a:fld>
            <a:endParaRPr lang="en-GB"/>
          </a:p>
        </p:txBody>
      </p:sp>
    </p:spTree>
    <p:extLst>
      <p:ext uri="{BB962C8B-B14F-4D97-AF65-F5344CB8AC3E}">
        <p14:creationId xmlns:p14="http://schemas.microsoft.com/office/powerpoint/2010/main" val="403436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D81E-0562-DF36-4FAE-08B438E4E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2423C-AE1D-0052-1651-8AF7EDDFB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06E61-5225-B89D-91F9-ED33A6CC16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6A6BBA-68BA-FF76-EC55-044EA8D9A502}"/>
              </a:ext>
            </a:extLst>
          </p:cNvPr>
          <p:cNvSpPr>
            <a:spLocks noGrp="1"/>
          </p:cNvSpPr>
          <p:nvPr>
            <p:ph type="sldNum" sz="quarter" idx="5"/>
          </p:nvPr>
        </p:nvSpPr>
        <p:spPr/>
        <p:txBody>
          <a:bodyPr/>
          <a:lstStyle/>
          <a:p>
            <a:fld id="{5285336D-0E1B-4244-96EB-99B0AB643249}" type="slidenum">
              <a:rPr lang="en-GB" smtClean="0"/>
              <a:t>23</a:t>
            </a:fld>
            <a:endParaRPr lang="en-GB"/>
          </a:p>
        </p:txBody>
      </p:sp>
    </p:spTree>
    <p:extLst>
      <p:ext uri="{BB962C8B-B14F-4D97-AF65-F5344CB8AC3E}">
        <p14:creationId xmlns:p14="http://schemas.microsoft.com/office/powerpoint/2010/main" val="178182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24A6-7037-30D5-4F00-3E04517B1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B20D3-F3F9-23A4-AFD8-DF972897B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9C29A-145A-AA7A-A540-678D049AFD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6DCFAF-C524-12C5-890C-259F5E078D3A}"/>
              </a:ext>
            </a:extLst>
          </p:cNvPr>
          <p:cNvSpPr>
            <a:spLocks noGrp="1"/>
          </p:cNvSpPr>
          <p:nvPr>
            <p:ph type="sldNum" sz="quarter" idx="5"/>
          </p:nvPr>
        </p:nvSpPr>
        <p:spPr/>
        <p:txBody>
          <a:bodyPr/>
          <a:lstStyle/>
          <a:p>
            <a:fld id="{5285336D-0E1B-4244-96EB-99B0AB643249}" type="slidenum">
              <a:rPr lang="en-GB" smtClean="0"/>
              <a:t>24</a:t>
            </a:fld>
            <a:endParaRPr lang="en-GB"/>
          </a:p>
        </p:txBody>
      </p:sp>
    </p:spTree>
    <p:extLst>
      <p:ext uri="{BB962C8B-B14F-4D97-AF65-F5344CB8AC3E}">
        <p14:creationId xmlns:p14="http://schemas.microsoft.com/office/powerpoint/2010/main" val="168575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F22F-D02B-1FE8-9F7C-A8D27E7EC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D5D53-138A-BC07-C9E3-41D19559C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1D0DC-1781-8669-6723-5C86F38CE2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C1E60D-85A4-5C60-34B3-893BD6EEA98A}"/>
              </a:ext>
            </a:extLst>
          </p:cNvPr>
          <p:cNvSpPr>
            <a:spLocks noGrp="1"/>
          </p:cNvSpPr>
          <p:nvPr>
            <p:ph type="sldNum" sz="quarter" idx="5"/>
          </p:nvPr>
        </p:nvSpPr>
        <p:spPr/>
        <p:txBody>
          <a:bodyPr/>
          <a:lstStyle/>
          <a:p>
            <a:fld id="{5285336D-0E1B-4244-96EB-99B0AB643249}" type="slidenum">
              <a:rPr lang="en-GB" smtClean="0"/>
              <a:t>25</a:t>
            </a:fld>
            <a:endParaRPr lang="en-GB"/>
          </a:p>
        </p:txBody>
      </p:sp>
    </p:spTree>
    <p:extLst>
      <p:ext uri="{BB962C8B-B14F-4D97-AF65-F5344CB8AC3E}">
        <p14:creationId xmlns:p14="http://schemas.microsoft.com/office/powerpoint/2010/main" val="51670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B804-C9E6-6433-C145-32168AC07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853A7-0034-960E-5EC8-9EB8686F5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A2885-DF2D-2E12-BDD8-0649BA7585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E126CDF-93A2-F384-507F-51C95851CAAE}"/>
              </a:ext>
            </a:extLst>
          </p:cNvPr>
          <p:cNvSpPr>
            <a:spLocks noGrp="1"/>
          </p:cNvSpPr>
          <p:nvPr>
            <p:ph type="sldNum" sz="quarter" idx="5"/>
          </p:nvPr>
        </p:nvSpPr>
        <p:spPr/>
        <p:txBody>
          <a:bodyPr/>
          <a:lstStyle/>
          <a:p>
            <a:fld id="{5285336D-0E1B-4244-96EB-99B0AB643249}" type="slidenum">
              <a:rPr lang="en-GB" smtClean="0"/>
              <a:t>26</a:t>
            </a:fld>
            <a:endParaRPr lang="en-GB"/>
          </a:p>
        </p:txBody>
      </p:sp>
    </p:spTree>
    <p:extLst>
      <p:ext uri="{BB962C8B-B14F-4D97-AF65-F5344CB8AC3E}">
        <p14:creationId xmlns:p14="http://schemas.microsoft.com/office/powerpoint/2010/main" val="84345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28</a:t>
            </a:fld>
            <a:endParaRPr lang="en-GB"/>
          </a:p>
        </p:txBody>
      </p:sp>
    </p:spTree>
    <p:extLst>
      <p:ext uri="{BB962C8B-B14F-4D97-AF65-F5344CB8AC3E}">
        <p14:creationId xmlns:p14="http://schemas.microsoft.com/office/powerpoint/2010/main" val="125330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31</a:t>
            </a:fld>
            <a:endParaRPr lang="en-GB"/>
          </a:p>
        </p:txBody>
      </p:sp>
    </p:spTree>
    <p:extLst>
      <p:ext uri="{BB962C8B-B14F-4D97-AF65-F5344CB8AC3E}">
        <p14:creationId xmlns:p14="http://schemas.microsoft.com/office/powerpoint/2010/main" val="107811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B8DE-A691-4BC1-51A8-E16138C32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F77A8-1682-8CCD-8E4C-737396215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E8821-030A-FE63-69E8-89DC68DD22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6F731-BB6A-86ED-08C9-DC752A1D6EEE}"/>
              </a:ext>
            </a:extLst>
          </p:cNvPr>
          <p:cNvSpPr>
            <a:spLocks noGrp="1"/>
          </p:cNvSpPr>
          <p:nvPr>
            <p:ph type="sldNum" sz="quarter" idx="5"/>
          </p:nvPr>
        </p:nvSpPr>
        <p:spPr/>
        <p:txBody>
          <a:bodyPr/>
          <a:lstStyle/>
          <a:p>
            <a:fld id="{5285336D-0E1B-4244-96EB-99B0AB643249}" type="slidenum">
              <a:rPr lang="en-GB" smtClean="0"/>
              <a:t>32</a:t>
            </a:fld>
            <a:endParaRPr lang="en-GB"/>
          </a:p>
        </p:txBody>
      </p:sp>
    </p:spTree>
    <p:extLst>
      <p:ext uri="{BB962C8B-B14F-4D97-AF65-F5344CB8AC3E}">
        <p14:creationId xmlns:p14="http://schemas.microsoft.com/office/powerpoint/2010/main" val="117662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EC3AE-A5CE-E086-F1A7-128460FB8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80BED-19A6-7CF3-6F9B-88EDC5B15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0042F-53C2-DC03-A0AF-3E7356F80E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96F9C5-D5CA-B7F3-837D-B33F44EA16BB}"/>
              </a:ext>
            </a:extLst>
          </p:cNvPr>
          <p:cNvSpPr>
            <a:spLocks noGrp="1"/>
          </p:cNvSpPr>
          <p:nvPr>
            <p:ph type="sldNum" sz="quarter" idx="5"/>
          </p:nvPr>
        </p:nvSpPr>
        <p:spPr/>
        <p:txBody>
          <a:bodyPr/>
          <a:lstStyle/>
          <a:p>
            <a:fld id="{5285336D-0E1B-4244-96EB-99B0AB643249}" type="slidenum">
              <a:rPr lang="en-GB" smtClean="0"/>
              <a:t>36</a:t>
            </a:fld>
            <a:endParaRPr lang="en-GB"/>
          </a:p>
        </p:txBody>
      </p:sp>
    </p:spTree>
    <p:extLst>
      <p:ext uri="{BB962C8B-B14F-4D97-AF65-F5344CB8AC3E}">
        <p14:creationId xmlns:p14="http://schemas.microsoft.com/office/powerpoint/2010/main" val="354860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3</a:t>
            </a:fld>
            <a:endParaRPr lang="en-GB"/>
          </a:p>
        </p:txBody>
      </p:sp>
    </p:spTree>
    <p:extLst>
      <p:ext uri="{BB962C8B-B14F-4D97-AF65-F5344CB8AC3E}">
        <p14:creationId xmlns:p14="http://schemas.microsoft.com/office/powerpoint/2010/main" val="3911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F5308-EC70-CB29-AAE1-52F914E43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E053F-29B9-6C40-0CA2-B853C2E04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612CD-7AF4-9569-A44F-10066E624F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4D4909-1CBE-82BA-65ED-781F6A148662}"/>
              </a:ext>
            </a:extLst>
          </p:cNvPr>
          <p:cNvSpPr>
            <a:spLocks noGrp="1"/>
          </p:cNvSpPr>
          <p:nvPr>
            <p:ph type="sldNum" sz="quarter" idx="5"/>
          </p:nvPr>
        </p:nvSpPr>
        <p:spPr/>
        <p:txBody>
          <a:bodyPr/>
          <a:lstStyle/>
          <a:p>
            <a:fld id="{5285336D-0E1B-4244-96EB-99B0AB643249}" type="slidenum">
              <a:rPr lang="en-GB" smtClean="0"/>
              <a:t>37</a:t>
            </a:fld>
            <a:endParaRPr lang="en-GB"/>
          </a:p>
        </p:txBody>
      </p:sp>
    </p:spTree>
    <p:extLst>
      <p:ext uri="{BB962C8B-B14F-4D97-AF65-F5344CB8AC3E}">
        <p14:creationId xmlns:p14="http://schemas.microsoft.com/office/powerpoint/2010/main" val="241275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39</a:t>
            </a:fld>
            <a:endParaRPr lang="en-GB"/>
          </a:p>
        </p:txBody>
      </p:sp>
    </p:spTree>
    <p:extLst>
      <p:ext uri="{BB962C8B-B14F-4D97-AF65-F5344CB8AC3E}">
        <p14:creationId xmlns:p14="http://schemas.microsoft.com/office/powerpoint/2010/main" val="115841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6</a:t>
            </a:fld>
            <a:endParaRPr lang="en-GB"/>
          </a:p>
        </p:txBody>
      </p:sp>
    </p:spTree>
    <p:extLst>
      <p:ext uri="{BB962C8B-B14F-4D97-AF65-F5344CB8AC3E}">
        <p14:creationId xmlns:p14="http://schemas.microsoft.com/office/powerpoint/2010/main" val="6855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7</a:t>
            </a:fld>
            <a:endParaRPr lang="en-GB"/>
          </a:p>
        </p:txBody>
      </p:sp>
    </p:spTree>
    <p:extLst>
      <p:ext uri="{BB962C8B-B14F-4D97-AF65-F5344CB8AC3E}">
        <p14:creationId xmlns:p14="http://schemas.microsoft.com/office/powerpoint/2010/main" val="1156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8</a:t>
            </a:fld>
            <a:endParaRPr lang="en-GB"/>
          </a:p>
        </p:txBody>
      </p:sp>
    </p:spTree>
    <p:extLst>
      <p:ext uri="{BB962C8B-B14F-4D97-AF65-F5344CB8AC3E}">
        <p14:creationId xmlns:p14="http://schemas.microsoft.com/office/powerpoint/2010/main" val="52056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12</a:t>
            </a:fld>
            <a:endParaRPr lang="en-GB"/>
          </a:p>
        </p:txBody>
      </p:sp>
    </p:spTree>
    <p:extLst>
      <p:ext uri="{BB962C8B-B14F-4D97-AF65-F5344CB8AC3E}">
        <p14:creationId xmlns:p14="http://schemas.microsoft.com/office/powerpoint/2010/main" val="426414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13</a:t>
            </a:fld>
            <a:endParaRPr lang="en-GB"/>
          </a:p>
        </p:txBody>
      </p:sp>
    </p:spTree>
    <p:extLst>
      <p:ext uri="{BB962C8B-B14F-4D97-AF65-F5344CB8AC3E}">
        <p14:creationId xmlns:p14="http://schemas.microsoft.com/office/powerpoint/2010/main" val="273541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14</a:t>
            </a:fld>
            <a:endParaRPr lang="en-GB"/>
          </a:p>
        </p:txBody>
      </p:sp>
    </p:spTree>
    <p:extLst>
      <p:ext uri="{BB962C8B-B14F-4D97-AF65-F5344CB8AC3E}">
        <p14:creationId xmlns:p14="http://schemas.microsoft.com/office/powerpoint/2010/main" val="64535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85336D-0E1B-4244-96EB-99B0AB643249}" type="slidenum">
              <a:rPr lang="en-GB" smtClean="0"/>
              <a:t>15</a:t>
            </a:fld>
            <a:endParaRPr lang="en-GB"/>
          </a:p>
        </p:txBody>
      </p:sp>
    </p:spTree>
    <p:extLst>
      <p:ext uri="{BB962C8B-B14F-4D97-AF65-F5344CB8AC3E}">
        <p14:creationId xmlns:p14="http://schemas.microsoft.com/office/powerpoint/2010/main" val="95484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27F2-0B72-89AF-E487-330FDAEC41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199FC2E-28FF-9218-019D-A8BAFC053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9A76624-4F94-EA65-9F40-479519AE1F93}"/>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9C78C678-ACA9-6375-924C-B0560B49E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C5F85-9EFF-69DA-A059-4EE5B775761D}"/>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266845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91E5-0E06-CA7C-F319-F864431117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E70ECEA-2A7F-F70D-681A-2E0C41759C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ED798-2869-6AEB-3EF8-0C1A3A4ABD7F}"/>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FBBBBF0F-04DE-AC1C-6E34-59E1527E3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92242-23DD-F719-E998-9D6F2EBE530B}"/>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144961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A4AFF-1DD0-1AD2-D43F-51BB2E389DD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72CB00B-EECA-300C-6AFE-F4C1894A3A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E4E13F-D696-7129-D33D-C5E93386B48E}"/>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5AF0A5A5-77D1-1994-FB8F-9A3281574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E7037-5E1A-FE53-0A93-E1DFB69D24CD}"/>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175830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C3B3-1F94-968E-A704-F9CABD499AC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40BB5AF-6E31-1E64-445D-AC250F3408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B6EC69-00A0-1DA3-C013-D4F91076BF7F}"/>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136735BD-65AA-4E52-032B-48D767A75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5961C-B8AB-67B4-9B45-AE166D807841}"/>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23375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9220-4FE9-67AB-58DE-26EC918B0F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28ACCD-1235-A648-6232-4FB18E499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044ABB-EC43-01D8-D4DC-DFA347ACA149}"/>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048BC1D8-1A44-61CD-91D1-7A2322CACC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A53DE-1534-7888-2DC2-683A5C492287}"/>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15591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52A5-9A32-B9C8-8404-35E7E7B3721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A698A9-71E5-BE35-A85C-B0491F6498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2CD4A2A-4EE3-893E-3D2E-794CBB52BE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2E3B68B-2B07-B886-B225-DA20ECD05F3D}"/>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6" name="Footer Placeholder 5">
            <a:extLst>
              <a:ext uri="{FF2B5EF4-FFF2-40B4-BE49-F238E27FC236}">
                <a16:creationId xmlns:a16="http://schemas.microsoft.com/office/drawing/2014/main" id="{658106D2-E119-4961-A05D-B7713E103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E347B6-8348-7A02-B0B2-5389D77E5994}"/>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281313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300F-90B8-7E72-4A8B-C4523819DCF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255E0EA-ABAF-F9B9-A718-B861A5AEA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6866FC-C818-6DDF-8360-BB889D1436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998E8FF-91B0-CA31-2391-42159868F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98B86F-C1A6-3277-2748-D3ECFD0F05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88CAB37-7B5D-F5DC-6F3A-EC4ACD5BB056}"/>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8" name="Footer Placeholder 7">
            <a:extLst>
              <a:ext uri="{FF2B5EF4-FFF2-40B4-BE49-F238E27FC236}">
                <a16:creationId xmlns:a16="http://schemas.microsoft.com/office/drawing/2014/main" id="{6FAE4419-53D6-3088-A32E-5699E24AC6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81895D-915E-B431-A315-4A39FF7A66E1}"/>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154992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3532-93E8-1ED4-D71A-56D84D8A13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D403669-E5D9-CFD1-FCEE-22624E2CC0AA}"/>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4" name="Footer Placeholder 3">
            <a:extLst>
              <a:ext uri="{FF2B5EF4-FFF2-40B4-BE49-F238E27FC236}">
                <a16:creationId xmlns:a16="http://schemas.microsoft.com/office/drawing/2014/main" id="{4542EEA0-8AB2-1DAB-2E59-B124DE7E0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BC3B0A-3B8D-CCE6-144E-C9954D835937}"/>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401598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EDEF-1AD5-9D6A-991D-54B44601AD5A}"/>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3" name="Footer Placeholder 2">
            <a:extLst>
              <a:ext uri="{FF2B5EF4-FFF2-40B4-BE49-F238E27FC236}">
                <a16:creationId xmlns:a16="http://schemas.microsoft.com/office/drawing/2014/main" id="{A78388FB-472E-1E7E-16C4-8DA4AAEC41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2DC386-90DA-4FBC-8770-11A39625DB1D}"/>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390639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EA47-58D5-9969-F7A3-3B38B35046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1DBD506-1979-8CCC-1A4D-3A36FDBCE2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EE83960-E555-6E8B-BAF6-B52ED0968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6D4FD3-DCEB-634E-8DA7-721EC163E40A}"/>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6" name="Footer Placeholder 5">
            <a:extLst>
              <a:ext uri="{FF2B5EF4-FFF2-40B4-BE49-F238E27FC236}">
                <a16:creationId xmlns:a16="http://schemas.microsoft.com/office/drawing/2014/main" id="{0FB4F29D-7C1A-4CE0-EBF1-BDDB74A7CC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01174F-7F90-41D0-0751-6D72EFFFFE04}"/>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32122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65FD-C64E-1C31-7A61-BB1CDD52DE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BC9B284-5FB7-C3E5-52D7-E5B73BD5BF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B55A73-2CC7-9829-C8FC-49C5D3DAC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5A9E75-0457-E8BA-4A6C-415C9A48D431}"/>
              </a:ext>
            </a:extLst>
          </p:cNvPr>
          <p:cNvSpPr>
            <a:spLocks noGrp="1"/>
          </p:cNvSpPr>
          <p:nvPr>
            <p:ph type="dt" sz="half" idx="10"/>
          </p:nvPr>
        </p:nvSpPr>
        <p:spPr/>
        <p:txBody>
          <a:bodyPr/>
          <a:lstStyle/>
          <a:p>
            <a:fld id="{09DFE1FB-0A58-4014-A26F-06A38D099126}" type="datetimeFigureOut">
              <a:rPr lang="en-GB" smtClean="0"/>
              <a:t>26/03/2026</a:t>
            </a:fld>
            <a:endParaRPr lang="en-GB"/>
          </a:p>
        </p:txBody>
      </p:sp>
      <p:sp>
        <p:nvSpPr>
          <p:cNvPr id="6" name="Footer Placeholder 5">
            <a:extLst>
              <a:ext uri="{FF2B5EF4-FFF2-40B4-BE49-F238E27FC236}">
                <a16:creationId xmlns:a16="http://schemas.microsoft.com/office/drawing/2014/main" id="{4B25C516-EA2A-BADE-7053-96EA0B340D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FB8FF-FC49-1B4A-74AA-B0416C0B5021}"/>
              </a:ext>
            </a:extLst>
          </p:cNvPr>
          <p:cNvSpPr>
            <a:spLocks noGrp="1"/>
          </p:cNvSpPr>
          <p:nvPr>
            <p:ph type="sldNum" sz="quarter" idx="12"/>
          </p:nvPr>
        </p:nvSpPr>
        <p:spPr/>
        <p:txBody>
          <a:bodyPr/>
          <a:lstStyle/>
          <a:p>
            <a:fld id="{E8BB2D44-01D5-4C4D-BED1-F85DC9920C93}" type="slidenum">
              <a:rPr lang="en-GB" smtClean="0"/>
              <a:t>‹#›</a:t>
            </a:fld>
            <a:endParaRPr lang="en-GB"/>
          </a:p>
        </p:txBody>
      </p:sp>
    </p:spTree>
    <p:extLst>
      <p:ext uri="{BB962C8B-B14F-4D97-AF65-F5344CB8AC3E}">
        <p14:creationId xmlns:p14="http://schemas.microsoft.com/office/powerpoint/2010/main" val="42153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E75BF-D66F-8910-18EC-871BE7863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5DD191-8A3D-ADC2-A334-0DB61354E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AC7DE4-2E00-EEBF-B0DB-0604A403F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DFE1FB-0A58-4014-A26F-06A38D099126}" type="datetimeFigureOut">
              <a:rPr lang="en-GB" smtClean="0"/>
              <a:t>26/03/2026</a:t>
            </a:fld>
            <a:endParaRPr lang="en-GB"/>
          </a:p>
        </p:txBody>
      </p:sp>
      <p:sp>
        <p:nvSpPr>
          <p:cNvPr id="5" name="Footer Placeholder 4">
            <a:extLst>
              <a:ext uri="{FF2B5EF4-FFF2-40B4-BE49-F238E27FC236}">
                <a16:creationId xmlns:a16="http://schemas.microsoft.com/office/drawing/2014/main" id="{68073E14-55F2-1ABC-FF6E-3224F49BD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D29935C-B09B-04A8-840F-A81F2CD55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BB2D44-01D5-4C4D-BED1-F85DC9920C93}" type="slidenum">
              <a:rPr lang="en-GB" smtClean="0"/>
              <a:t>‹#›</a:t>
            </a:fld>
            <a:endParaRPr lang="en-GB"/>
          </a:p>
        </p:txBody>
      </p:sp>
    </p:spTree>
    <p:extLst>
      <p:ext uri="{BB962C8B-B14F-4D97-AF65-F5344CB8AC3E}">
        <p14:creationId xmlns:p14="http://schemas.microsoft.com/office/powerpoint/2010/main" val="1577073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C:\Users\yusuf\OneDrive\Desktop\Natural%20Approach%20Presentation\methog.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customXml" Target="../ink/ink2.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customXml" Target="../ink/ink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C:\Users\yusuf\OneDrive\Desktop\Natural%20Approach%20Presentation\document.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researchgate.net/publication/33546605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4.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D77E-B88F-2355-41E4-7D613CD892EF}"/>
              </a:ext>
            </a:extLst>
          </p:cNvPr>
          <p:cNvSpPr>
            <a:spLocks noGrp="1"/>
          </p:cNvSpPr>
          <p:nvPr>
            <p:ph type="ctrTitle"/>
          </p:nvPr>
        </p:nvSpPr>
        <p:spPr>
          <a:xfrm>
            <a:off x="3538299" y="367346"/>
            <a:ext cx="8516394" cy="1915983"/>
          </a:xfrm>
        </p:spPr>
        <p:txBody>
          <a:bodyPr>
            <a:normAutofit/>
          </a:bodyPr>
          <a:lstStyle/>
          <a:p>
            <a:r>
              <a:rPr lang="en-GB" dirty="0"/>
              <a:t>The Natural Approach (NA) </a:t>
            </a:r>
            <a:br>
              <a:rPr lang="en-GB" dirty="0"/>
            </a:br>
            <a:r>
              <a:rPr lang="en-GB" sz="2500" dirty="0"/>
              <a:t>in Language Education</a:t>
            </a:r>
          </a:p>
        </p:txBody>
      </p:sp>
      <p:pic>
        <p:nvPicPr>
          <p:cNvPr id="5" name="Picture 4" descr="A person's head with a green line&#10;&#10;AI-generated content may be incorrect.">
            <a:extLst>
              <a:ext uri="{FF2B5EF4-FFF2-40B4-BE49-F238E27FC236}">
                <a16:creationId xmlns:a16="http://schemas.microsoft.com/office/drawing/2014/main" id="{4641B374-D37E-7C0C-7C0C-FA73171B6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77" y="792480"/>
            <a:ext cx="9755823" cy="6431836"/>
          </a:xfrm>
          <a:prstGeom prst="rect">
            <a:avLst/>
          </a:prstGeom>
        </p:spPr>
      </p:pic>
      <p:pic>
        <p:nvPicPr>
          <p:cNvPr id="18" name="Picture 17" descr="A tree with green leaves&#10;&#10;AI-generated content may be incorrect.">
            <a:extLst>
              <a:ext uri="{FF2B5EF4-FFF2-40B4-BE49-F238E27FC236}">
                <a16:creationId xmlns:a16="http://schemas.microsoft.com/office/drawing/2014/main" id="{BD3144BD-3516-025C-5672-90DD67ED3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7569" y="4080657"/>
            <a:ext cx="4098470" cy="2561543"/>
          </a:xfrm>
          <a:prstGeom prst="rect">
            <a:avLst/>
          </a:prstGeom>
        </p:spPr>
      </p:pic>
    </p:spTree>
    <p:extLst>
      <p:ext uri="{BB962C8B-B14F-4D97-AF65-F5344CB8AC3E}">
        <p14:creationId xmlns:p14="http://schemas.microsoft.com/office/powerpoint/2010/main" val="1851653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CE7F-B6DC-4EC5-2B92-B621DC255EB4}"/>
              </a:ext>
            </a:extLst>
          </p:cNvPr>
          <p:cNvSpPr>
            <a:spLocks noGrp="1"/>
          </p:cNvSpPr>
          <p:nvPr>
            <p:ph type="title"/>
          </p:nvPr>
        </p:nvSpPr>
        <p:spPr>
          <a:xfrm>
            <a:off x="838200" y="364809"/>
            <a:ext cx="10515600" cy="1325563"/>
          </a:xfrm>
        </p:spPr>
        <p:txBody>
          <a:bodyPr/>
          <a:lstStyle/>
          <a:p>
            <a:r>
              <a:rPr lang="en-GB" b="1" dirty="0"/>
              <a:t>Key principles and characteristics of the Natural Approach</a:t>
            </a:r>
          </a:p>
        </p:txBody>
      </p:sp>
      <p:pic>
        <p:nvPicPr>
          <p:cNvPr id="5" name="Content Placeholder 4" descr="A yellow key on a black background&#10;&#10;AI-generated content may be incorrect.">
            <a:extLst>
              <a:ext uri="{FF2B5EF4-FFF2-40B4-BE49-F238E27FC236}">
                <a16:creationId xmlns:a16="http://schemas.microsoft.com/office/drawing/2014/main" id="{5F1DE262-9AE9-47FD-2A9D-17C16A8302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005120">
            <a:off x="5323727" y="2505896"/>
            <a:ext cx="6962141" cy="4351338"/>
          </a:xfrm>
        </p:spPr>
      </p:pic>
      <p:pic>
        <p:nvPicPr>
          <p:cNvPr id="7" name="Picture 6" descr="A key on a black background&#10;&#10;AI-generated content may be incorrect.">
            <a:extLst>
              <a:ext uri="{FF2B5EF4-FFF2-40B4-BE49-F238E27FC236}">
                <a16:creationId xmlns:a16="http://schemas.microsoft.com/office/drawing/2014/main" id="{1874787E-CCBE-F7AA-2B31-748687B36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00136">
            <a:off x="5671774" y="2967237"/>
            <a:ext cx="6037363" cy="3773352"/>
          </a:xfrm>
          <a:prstGeom prst="rect">
            <a:avLst/>
          </a:prstGeom>
        </p:spPr>
      </p:pic>
      <p:sp>
        <p:nvSpPr>
          <p:cNvPr id="8" name="Title 1">
            <a:extLst>
              <a:ext uri="{FF2B5EF4-FFF2-40B4-BE49-F238E27FC236}">
                <a16:creationId xmlns:a16="http://schemas.microsoft.com/office/drawing/2014/main" id="{0788ED7B-019D-0EB8-5284-B2FD750188DB}"/>
              </a:ext>
            </a:extLst>
          </p:cNvPr>
          <p:cNvSpPr txBox="1">
            <a:spLocks/>
          </p:cNvSpPr>
          <p:nvPr/>
        </p:nvSpPr>
        <p:spPr>
          <a:xfrm>
            <a:off x="838200" y="1874204"/>
            <a:ext cx="8992707" cy="46189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spcAft>
                <a:spcPts val="600"/>
              </a:spcAft>
              <a:buFont typeface="Wingdings" panose="05000000000000000000" pitchFamily="2" charset="2"/>
              <a:buChar char="§"/>
            </a:pPr>
            <a:r>
              <a:rPr lang="en-GB" sz="3000" dirty="0">
                <a:latin typeface="+mn-lt"/>
              </a:rPr>
              <a:t>Goal</a:t>
            </a:r>
          </a:p>
          <a:p>
            <a:pPr marL="457200" indent="-457200">
              <a:spcBef>
                <a:spcPts val="600"/>
              </a:spcBef>
              <a:spcAft>
                <a:spcPts val="600"/>
              </a:spcAft>
              <a:buFont typeface="Wingdings" panose="05000000000000000000" pitchFamily="2" charset="2"/>
              <a:buChar char="§"/>
            </a:pPr>
            <a:r>
              <a:rPr lang="en-GB" sz="3000" dirty="0">
                <a:latin typeface="+mn-lt"/>
              </a:rPr>
              <a:t>Theory of learning and language</a:t>
            </a:r>
          </a:p>
          <a:p>
            <a:pPr marL="457200" indent="-457200">
              <a:spcBef>
                <a:spcPts val="600"/>
              </a:spcBef>
              <a:spcAft>
                <a:spcPts val="600"/>
              </a:spcAft>
              <a:buFont typeface="Wingdings" panose="05000000000000000000" pitchFamily="2" charset="2"/>
              <a:buChar char="§"/>
            </a:pPr>
            <a:r>
              <a:rPr lang="en-GB" sz="3000" dirty="0">
                <a:latin typeface="+mn-lt"/>
              </a:rPr>
              <a:t>Student and teacher roles</a:t>
            </a:r>
          </a:p>
          <a:p>
            <a:pPr marL="457200" indent="-457200">
              <a:spcBef>
                <a:spcPts val="600"/>
              </a:spcBef>
              <a:spcAft>
                <a:spcPts val="600"/>
              </a:spcAft>
              <a:buFont typeface="Wingdings" panose="05000000000000000000" pitchFamily="2" charset="2"/>
              <a:buChar char="§"/>
            </a:pPr>
            <a:r>
              <a:rPr lang="en-GB" sz="3000" dirty="0">
                <a:latin typeface="+mn-lt"/>
              </a:rPr>
              <a:t>Low affective filter</a:t>
            </a:r>
          </a:p>
          <a:p>
            <a:pPr marL="457200" indent="-457200">
              <a:spcBef>
                <a:spcPts val="600"/>
              </a:spcBef>
              <a:spcAft>
                <a:spcPts val="600"/>
              </a:spcAft>
              <a:buFont typeface="Wingdings" panose="05000000000000000000" pitchFamily="2" charset="2"/>
              <a:buChar char="§"/>
            </a:pPr>
            <a:r>
              <a:rPr lang="en-GB" sz="3000" dirty="0">
                <a:latin typeface="+mn-lt"/>
              </a:rPr>
              <a:t>Materials</a:t>
            </a:r>
          </a:p>
          <a:p>
            <a:pPr marL="457200" indent="-457200">
              <a:spcBef>
                <a:spcPts val="600"/>
              </a:spcBef>
              <a:spcAft>
                <a:spcPts val="600"/>
              </a:spcAft>
              <a:buFont typeface="Wingdings" panose="05000000000000000000" pitchFamily="2" charset="2"/>
              <a:buChar char="§"/>
            </a:pPr>
            <a:r>
              <a:rPr lang="en-GB" sz="3000" dirty="0">
                <a:latin typeface="+mn-lt"/>
              </a:rPr>
              <a:t>Syllabus</a:t>
            </a:r>
          </a:p>
          <a:p>
            <a:pPr marL="457200" indent="-457200">
              <a:spcBef>
                <a:spcPts val="600"/>
              </a:spcBef>
              <a:spcAft>
                <a:spcPts val="600"/>
              </a:spcAft>
              <a:buFont typeface="Wingdings" panose="05000000000000000000" pitchFamily="2" charset="2"/>
              <a:buChar char="§"/>
            </a:pPr>
            <a:r>
              <a:rPr lang="en-GB" sz="3000" dirty="0">
                <a:latin typeface="+mn-lt"/>
              </a:rPr>
              <a:t>Role of L1</a:t>
            </a:r>
          </a:p>
          <a:p>
            <a:pPr marL="457200" indent="-457200">
              <a:spcBef>
                <a:spcPts val="600"/>
              </a:spcBef>
              <a:spcAft>
                <a:spcPts val="600"/>
              </a:spcAft>
              <a:buFont typeface="Wingdings" panose="05000000000000000000" pitchFamily="2" charset="2"/>
              <a:buChar char="§"/>
            </a:pPr>
            <a:r>
              <a:rPr lang="en-GB" sz="3000" dirty="0">
                <a:latin typeface="+mn-lt"/>
              </a:rPr>
              <a:t>Evaluation</a:t>
            </a:r>
          </a:p>
        </p:txBody>
      </p:sp>
    </p:spTree>
    <p:extLst>
      <p:ext uri="{BB962C8B-B14F-4D97-AF65-F5344CB8AC3E}">
        <p14:creationId xmlns:p14="http://schemas.microsoft.com/office/powerpoint/2010/main" val="276666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D290-21B0-A24F-7492-30AAE50D891E}"/>
              </a:ext>
            </a:extLst>
          </p:cNvPr>
          <p:cNvSpPr>
            <a:spLocks noGrp="1"/>
          </p:cNvSpPr>
          <p:nvPr>
            <p:ph type="title"/>
          </p:nvPr>
        </p:nvSpPr>
        <p:spPr>
          <a:xfrm>
            <a:off x="716280" y="337805"/>
            <a:ext cx="7181427" cy="866909"/>
          </a:xfrm>
        </p:spPr>
        <p:txBody>
          <a:bodyPr/>
          <a:lstStyle/>
          <a:p>
            <a:r>
              <a:rPr lang="en-GB" b="1" dirty="0"/>
              <a:t>Goal of the Natural Approach</a:t>
            </a:r>
          </a:p>
        </p:txBody>
      </p:sp>
      <p:sp>
        <p:nvSpPr>
          <p:cNvPr id="3" name="Content Placeholder 2">
            <a:extLst>
              <a:ext uri="{FF2B5EF4-FFF2-40B4-BE49-F238E27FC236}">
                <a16:creationId xmlns:a16="http://schemas.microsoft.com/office/drawing/2014/main" id="{F1890DCC-5C3A-8D44-E078-8FEB9C8FB279}"/>
              </a:ext>
            </a:extLst>
          </p:cNvPr>
          <p:cNvSpPr>
            <a:spLocks noGrp="1"/>
          </p:cNvSpPr>
          <p:nvPr>
            <p:ph idx="1"/>
          </p:nvPr>
        </p:nvSpPr>
        <p:spPr>
          <a:xfrm>
            <a:off x="2418080" y="1312255"/>
            <a:ext cx="7355840" cy="1080391"/>
          </a:xfrm>
        </p:spPr>
        <p:txBody>
          <a:bodyPr>
            <a:noAutofit/>
          </a:bodyPr>
          <a:lstStyle/>
          <a:p>
            <a:pPr marL="0" indent="0" algn="ctr">
              <a:buNone/>
            </a:pPr>
            <a:r>
              <a:rPr lang="en-GB" sz="3500" dirty="0"/>
              <a:t>NA primarily aims </a:t>
            </a:r>
            <a:r>
              <a:rPr lang="en-GB" sz="3500" dirty="0">
                <a:solidFill>
                  <a:srgbClr val="FF0000"/>
                </a:solidFill>
              </a:rPr>
              <a:t>to make learners communicatively-competent</a:t>
            </a:r>
            <a:r>
              <a:rPr lang="en-GB" sz="3500" dirty="0"/>
              <a:t>.</a:t>
            </a:r>
          </a:p>
        </p:txBody>
      </p:sp>
      <p:sp>
        <p:nvSpPr>
          <p:cNvPr id="4" name="Content Placeholder 2">
            <a:extLst>
              <a:ext uri="{FF2B5EF4-FFF2-40B4-BE49-F238E27FC236}">
                <a16:creationId xmlns:a16="http://schemas.microsoft.com/office/drawing/2014/main" id="{A141DEC0-574A-4D36-3A19-6D490F59898B}"/>
              </a:ext>
            </a:extLst>
          </p:cNvPr>
          <p:cNvSpPr txBox="1">
            <a:spLocks/>
          </p:cNvSpPr>
          <p:nvPr/>
        </p:nvSpPr>
        <p:spPr>
          <a:xfrm>
            <a:off x="471616" y="5722122"/>
            <a:ext cx="10515600" cy="3178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6" name="Picture 5" descr="A black and white image of a flag&#10;&#10;AI-generated content may be incorrect.">
            <a:extLst>
              <a:ext uri="{FF2B5EF4-FFF2-40B4-BE49-F238E27FC236}">
                <a16:creationId xmlns:a16="http://schemas.microsoft.com/office/drawing/2014/main" id="{346C1F7E-3913-1AAE-FF55-34CE7B8D0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16" y="2359119"/>
            <a:ext cx="3173241" cy="2939582"/>
          </a:xfrm>
          <a:prstGeom prst="rect">
            <a:avLst/>
          </a:prstGeom>
        </p:spPr>
      </p:pic>
      <p:sp>
        <p:nvSpPr>
          <p:cNvPr id="8" name="TextBox 7">
            <a:extLst>
              <a:ext uri="{FF2B5EF4-FFF2-40B4-BE49-F238E27FC236}">
                <a16:creationId xmlns:a16="http://schemas.microsoft.com/office/drawing/2014/main" id="{83A183FA-F456-FB4C-D288-878E020857A0}"/>
              </a:ext>
            </a:extLst>
          </p:cNvPr>
          <p:cNvSpPr txBox="1"/>
          <p:nvPr/>
        </p:nvSpPr>
        <p:spPr>
          <a:xfrm>
            <a:off x="4075855" y="2626515"/>
            <a:ext cx="7953585" cy="2246769"/>
          </a:xfrm>
          <a:prstGeom prst="rect">
            <a:avLst/>
          </a:prstGeom>
          <a:noFill/>
        </p:spPr>
        <p:txBody>
          <a:bodyPr wrap="square">
            <a:spAutoFit/>
          </a:bodyPr>
          <a:lstStyle/>
          <a:p>
            <a:pPr marL="0" indent="0">
              <a:buNone/>
            </a:pPr>
            <a:r>
              <a:rPr lang="en-GB" sz="2000" dirty="0"/>
              <a:t>It does so by,</a:t>
            </a:r>
          </a:p>
          <a:p>
            <a:pPr marL="0" indent="0">
              <a:buNone/>
            </a:pPr>
            <a:endParaRPr lang="en-GB" sz="2000" dirty="0"/>
          </a:p>
          <a:p>
            <a:pPr marL="457200" indent="-457200">
              <a:buAutoNum type="arabicParenR"/>
            </a:pPr>
            <a:r>
              <a:rPr lang="en-GB" sz="2000" dirty="0"/>
              <a:t>Providing comprehensible input (i+1)</a:t>
            </a:r>
          </a:p>
          <a:p>
            <a:pPr marL="457200" indent="-457200">
              <a:buAutoNum type="arabicParenR"/>
            </a:pPr>
            <a:r>
              <a:rPr lang="en-GB" sz="2000" dirty="0"/>
              <a:t>Lowering the affective filter</a:t>
            </a:r>
          </a:p>
          <a:p>
            <a:pPr marL="457200" indent="-457200">
              <a:buAutoNum type="arabicParenR"/>
            </a:pPr>
            <a:r>
              <a:rPr lang="en-GB" sz="2000" dirty="0"/>
              <a:t>Creating an anxiety-free environment.</a:t>
            </a:r>
          </a:p>
          <a:p>
            <a:pPr marL="0" indent="0">
              <a:buNone/>
            </a:pPr>
            <a:endParaRPr lang="en-GB" sz="2000" dirty="0"/>
          </a:p>
          <a:p>
            <a:pPr marL="0" indent="0" algn="ctr">
              <a:buNone/>
            </a:pPr>
            <a:r>
              <a:rPr lang="en-GB" sz="2000" dirty="0"/>
              <a:t>NA </a:t>
            </a:r>
            <a:r>
              <a:rPr lang="en-GB" sz="2000" dirty="0">
                <a:solidFill>
                  <a:srgbClr val="FF0000"/>
                </a:solidFill>
              </a:rPr>
              <a:t>wants learners to acquire the language </a:t>
            </a:r>
            <a:r>
              <a:rPr lang="en-GB" sz="2000" dirty="0"/>
              <a:t>rather than learn it explicitly.</a:t>
            </a:r>
          </a:p>
        </p:txBody>
      </p:sp>
      <p:sp>
        <p:nvSpPr>
          <p:cNvPr id="10" name="TextBox 9">
            <a:extLst>
              <a:ext uri="{FF2B5EF4-FFF2-40B4-BE49-F238E27FC236}">
                <a16:creationId xmlns:a16="http://schemas.microsoft.com/office/drawing/2014/main" id="{733C3191-A051-772C-4EE7-2A09A1C080D5}"/>
              </a:ext>
            </a:extLst>
          </p:cNvPr>
          <p:cNvSpPr txBox="1"/>
          <p:nvPr/>
        </p:nvSpPr>
        <p:spPr>
          <a:xfrm>
            <a:off x="865294" y="5699234"/>
            <a:ext cx="10461412" cy="646331"/>
          </a:xfrm>
          <a:prstGeom prst="rect">
            <a:avLst/>
          </a:prstGeom>
          <a:noFill/>
        </p:spPr>
        <p:txBody>
          <a:bodyPr wrap="square">
            <a:spAutoFit/>
          </a:bodyPr>
          <a:lstStyle/>
          <a:p>
            <a:pPr marL="0" indent="0">
              <a:buNone/>
            </a:pPr>
            <a:r>
              <a:rPr lang="en-GB" sz="1800" dirty="0"/>
              <a:t>Krashen and Terrell (1983) state that the </a:t>
            </a:r>
            <a:r>
              <a:rPr lang="en-GB" sz="1800" dirty="0">
                <a:solidFill>
                  <a:srgbClr val="FF0000"/>
                </a:solidFill>
              </a:rPr>
              <a:t>Natural Approach is designed for beginner learners </a:t>
            </a:r>
            <a:r>
              <a:rPr lang="en-GB" sz="1800" dirty="0"/>
              <a:t>to become intermediate learners.</a:t>
            </a:r>
          </a:p>
        </p:txBody>
      </p:sp>
    </p:spTree>
    <p:extLst>
      <p:ext uri="{BB962C8B-B14F-4D97-AF65-F5344CB8AC3E}">
        <p14:creationId xmlns:p14="http://schemas.microsoft.com/office/powerpoint/2010/main" val="2640180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73D7-424C-689B-D46B-D35C40AD1927}"/>
              </a:ext>
            </a:extLst>
          </p:cNvPr>
          <p:cNvSpPr>
            <a:spLocks noGrp="1"/>
          </p:cNvSpPr>
          <p:nvPr>
            <p:ph type="title"/>
          </p:nvPr>
        </p:nvSpPr>
        <p:spPr>
          <a:xfrm>
            <a:off x="838200" y="395200"/>
            <a:ext cx="4756573" cy="1325563"/>
          </a:xfrm>
        </p:spPr>
        <p:txBody>
          <a:bodyPr/>
          <a:lstStyle/>
          <a:p>
            <a:r>
              <a:rPr lang="en-GB" b="1" dirty="0"/>
              <a:t>Theory of learning</a:t>
            </a:r>
          </a:p>
        </p:txBody>
      </p:sp>
      <p:sp>
        <p:nvSpPr>
          <p:cNvPr id="3" name="Content Placeholder 2">
            <a:extLst>
              <a:ext uri="{FF2B5EF4-FFF2-40B4-BE49-F238E27FC236}">
                <a16:creationId xmlns:a16="http://schemas.microsoft.com/office/drawing/2014/main" id="{4735D813-59C6-E12A-DCA6-E966AF1979E1}"/>
              </a:ext>
            </a:extLst>
          </p:cNvPr>
          <p:cNvSpPr>
            <a:spLocks noGrp="1"/>
          </p:cNvSpPr>
          <p:nvPr>
            <p:ph idx="1"/>
          </p:nvPr>
        </p:nvSpPr>
        <p:spPr>
          <a:xfrm>
            <a:off x="838200" y="1417762"/>
            <a:ext cx="10515600" cy="858078"/>
          </a:xfrm>
        </p:spPr>
        <p:txBody>
          <a:bodyPr>
            <a:noAutofit/>
          </a:bodyPr>
          <a:lstStyle/>
          <a:p>
            <a:pPr marL="0" indent="0">
              <a:buNone/>
            </a:pPr>
            <a:r>
              <a:rPr lang="en-GB" sz="2500" dirty="0">
                <a:solidFill>
                  <a:srgbClr val="FF0000"/>
                </a:solidFill>
              </a:rPr>
              <a:t>The Natural Approach is based on Krashen’s Second Language Acquisition Theory</a:t>
            </a:r>
            <a:r>
              <a:rPr lang="en-GB" sz="2500" dirty="0"/>
              <a:t>, which aligns with elements of </a:t>
            </a:r>
            <a:r>
              <a:rPr lang="en-GB" sz="2500" dirty="0">
                <a:solidFill>
                  <a:srgbClr val="FF0000"/>
                </a:solidFill>
              </a:rPr>
              <a:t>cognitivism</a:t>
            </a:r>
            <a:r>
              <a:rPr lang="en-GB" sz="2500" dirty="0"/>
              <a:t> and </a:t>
            </a:r>
            <a:r>
              <a:rPr lang="en-GB" sz="2500" dirty="0">
                <a:solidFill>
                  <a:srgbClr val="FF0000"/>
                </a:solidFill>
              </a:rPr>
              <a:t>constructivism</a:t>
            </a:r>
            <a:r>
              <a:rPr lang="en-GB" sz="2500" dirty="0"/>
              <a:t>.</a:t>
            </a:r>
          </a:p>
        </p:txBody>
      </p:sp>
      <p:sp>
        <p:nvSpPr>
          <p:cNvPr id="4" name="Content Placeholder 2">
            <a:extLst>
              <a:ext uri="{FF2B5EF4-FFF2-40B4-BE49-F238E27FC236}">
                <a16:creationId xmlns:a16="http://schemas.microsoft.com/office/drawing/2014/main" id="{87D7782C-B50E-B382-A61C-3204DACC27CD}"/>
              </a:ext>
            </a:extLst>
          </p:cNvPr>
          <p:cNvSpPr txBox="1">
            <a:spLocks/>
          </p:cNvSpPr>
          <p:nvPr/>
        </p:nvSpPr>
        <p:spPr>
          <a:xfrm>
            <a:off x="838200" y="2551593"/>
            <a:ext cx="7125310" cy="212200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200" dirty="0"/>
              <a:t>Five key hypotheses of Krashen’s Second Language Acquisition</a:t>
            </a:r>
          </a:p>
          <a:p>
            <a:pPr marL="0" indent="0" algn="ctr">
              <a:buFont typeface="Arial" panose="020B0604020202020204" pitchFamily="34" charset="0"/>
              <a:buNone/>
            </a:pPr>
            <a:endParaRPr lang="en-GB" sz="2000" dirty="0"/>
          </a:p>
          <a:p>
            <a:pPr marL="0" indent="0" algn="ctr">
              <a:buFont typeface="Arial" panose="020B0604020202020204" pitchFamily="34" charset="0"/>
              <a:buNone/>
            </a:pPr>
            <a:r>
              <a:rPr lang="en-GB" sz="3200" dirty="0"/>
              <a:t>Monitor Hypothesis</a:t>
            </a:r>
          </a:p>
          <a:p>
            <a:pPr marL="0" indent="0" algn="ctr">
              <a:buFont typeface="Arial" panose="020B0604020202020204" pitchFamily="34" charset="0"/>
              <a:buNone/>
            </a:pPr>
            <a:r>
              <a:rPr lang="en-GB" sz="3200" dirty="0"/>
              <a:t>Acquisition-Learning Hypothesis</a:t>
            </a:r>
          </a:p>
          <a:p>
            <a:pPr marL="0" indent="0" algn="ctr">
              <a:buFont typeface="Arial" panose="020B0604020202020204" pitchFamily="34" charset="0"/>
              <a:buNone/>
            </a:pPr>
            <a:r>
              <a:rPr lang="en-GB" sz="3200" dirty="0"/>
              <a:t>Natural Order Hypothesis</a:t>
            </a:r>
          </a:p>
          <a:p>
            <a:pPr marL="0" indent="0" algn="ctr">
              <a:buFont typeface="Arial" panose="020B0604020202020204" pitchFamily="34" charset="0"/>
              <a:buNone/>
            </a:pPr>
            <a:r>
              <a:rPr lang="en-GB" sz="3200" dirty="0"/>
              <a:t>Input Hypothesis</a:t>
            </a:r>
          </a:p>
          <a:p>
            <a:pPr marL="0" indent="0" algn="ctr">
              <a:buFont typeface="Arial" panose="020B0604020202020204" pitchFamily="34" charset="0"/>
              <a:buNone/>
            </a:pPr>
            <a:r>
              <a:rPr lang="en-GB" sz="3200" dirty="0"/>
              <a:t>Affective Filter Hypothesis</a:t>
            </a:r>
          </a:p>
        </p:txBody>
      </p:sp>
      <p:sp>
        <p:nvSpPr>
          <p:cNvPr id="5" name="Content Placeholder 2">
            <a:extLst>
              <a:ext uri="{FF2B5EF4-FFF2-40B4-BE49-F238E27FC236}">
                <a16:creationId xmlns:a16="http://schemas.microsoft.com/office/drawing/2014/main" id="{4B373706-7F9A-C8B4-140A-202B609DBB85}"/>
              </a:ext>
            </a:extLst>
          </p:cNvPr>
          <p:cNvSpPr txBox="1">
            <a:spLocks/>
          </p:cNvSpPr>
          <p:nvPr/>
        </p:nvSpPr>
        <p:spPr>
          <a:xfrm>
            <a:off x="528633" y="4922288"/>
            <a:ext cx="2770293" cy="1465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dirty="0"/>
              <a:t>Aligned with </a:t>
            </a:r>
            <a:r>
              <a:rPr lang="en-GB" sz="1500" dirty="0">
                <a:solidFill>
                  <a:srgbClr val="FF0000"/>
                </a:solidFill>
              </a:rPr>
              <a:t>cognitivism</a:t>
            </a:r>
            <a:r>
              <a:rPr lang="en-GB" sz="1500" dirty="0"/>
              <a:t>: Input hypothesis suggests learning happens when learners process comprehensible input, similar to how cognitivism describe knowledge construction.</a:t>
            </a:r>
          </a:p>
        </p:txBody>
      </p:sp>
      <p:sp>
        <p:nvSpPr>
          <p:cNvPr id="6" name="Content Placeholder 2">
            <a:extLst>
              <a:ext uri="{FF2B5EF4-FFF2-40B4-BE49-F238E27FC236}">
                <a16:creationId xmlns:a16="http://schemas.microsoft.com/office/drawing/2014/main" id="{DE651B26-5645-A5D2-8722-5AA0158A36D7}"/>
              </a:ext>
            </a:extLst>
          </p:cNvPr>
          <p:cNvSpPr txBox="1">
            <a:spLocks/>
          </p:cNvSpPr>
          <p:nvPr/>
        </p:nvSpPr>
        <p:spPr>
          <a:xfrm>
            <a:off x="3881874" y="4922288"/>
            <a:ext cx="2993060" cy="1465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dirty="0"/>
              <a:t>Aligned with </a:t>
            </a:r>
            <a:r>
              <a:rPr lang="en-GB" sz="1500" dirty="0">
                <a:solidFill>
                  <a:srgbClr val="FF0000"/>
                </a:solidFill>
              </a:rPr>
              <a:t>constructivism</a:t>
            </a:r>
            <a:r>
              <a:rPr lang="en-GB" sz="1500" dirty="0"/>
              <a:t>: NA views language learning as a natural, experiential process where learners construct meaning through communication.</a:t>
            </a:r>
          </a:p>
        </p:txBody>
      </p:sp>
      <p:pic>
        <p:nvPicPr>
          <p:cNvPr id="8" name="Picture 7" descr="A pink brain with black background&#10;&#10;AI-generated content may be incorrect.">
            <a:extLst>
              <a:ext uri="{FF2B5EF4-FFF2-40B4-BE49-F238E27FC236}">
                <a16:creationId xmlns:a16="http://schemas.microsoft.com/office/drawing/2014/main" id="{70F43EF6-90F7-B571-91E6-5DA38FE84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209" y="2275840"/>
            <a:ext cx="3552851" cy="3764610"/>
          </a:xfrm>
          <a:prstGeom prst="rect">
            <a:avLst/>
          </a:prstGeom>
        </p:spPr>
      </p:pic>
    </p:spTree>
    <p:extLst>
      <p:ext uri="{BB962C8B-B14F-4D97-AF65-F5344CB8AC3E}">
        <p14:creationId xmlns:p14="http://schemas.microsoft.com/office/powerpoint/2010/main" val="206807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D9AE-28CF-8C7B-1113-0747411C84D4}"/>
              </a:ext>
            </a:extLst>
          </p:cNvPr>
          <p:cNvSpPr>
            <a:spLocks noGrp="1"/>
          </p:cNvSpPr>
          <p:nvPr>
            <p:ph type="title"/>
          </p:nvPr>
        </p:nvSpPr>
        <p:spPr>
          <a:xfrm>
            <a:off x="3714750" y="243205"/>
            <a:ext cx="5090160" cy="1082675"/>
          </a:xfrm>
        </p:spPr>
        <p:txBody>
          <a:bodyPr/>
          <a:lstStyle/>
          <a:p>
            <a:pPr algn="ctr"/>
            <a:r>
              <a:rPr lang="en-GB" b="1" dirty="0"/>
              <a:t>Theory of language</a:t>
            </a:r>
          </a:p>
        </p:txBody>
      </p:sp>
      <p:sp>
        <p:nvSpPr>
          <p:cNvPr id="3" name="Content Placeholder 2">
            <a:extLst>
              <a:ext uri="{FF2B5EF4-FFF2-40B4-BE49-F238E27FC236}">
                <a16:creationId xmlns:a16="http://schemas.microsoft.com/office/drawing/2014/main" id="{D2B0AB24-C4DD-90CD-112F-73D261069749}"/>
              </a:ext>
            </a:extLst>
          </p:cNvPr>
          <p:cNvSpPr>
            <a:spLocks noGrp="1"/>
          </p:cNvSpPr>
          <p:nvPr>
            <p:ph idx="1"/>
          </p:nvPr>
        </p:nvSpPr>
        <p:spPr>
          <a:xfrm>
            <a:off x="2644140" y="1283731"/>
            <a:ext cx="7170420" cy="5331063"/>
          </a:xfrm>
        </p:spPr>
        <p:txBody>
          <a:bodyPr>
            <a:noAutofit/>
          </a:bodyPr>
          <a:lstStyle/>
          <a:p>
            <a:pPr marL="0" indent="0">
              <a:buNone/>
            </a:pPr>
            <a:r>
              <a:rPr lang="en-GB" sz="2000" dirty="0"/>
              <a:t>We can break down the theory of language in NA into four key elements.</a:t>
            </a:r>
          </a:p>
          <a:p>
            <a:pPr marL="0" indent="0">
              <a:buNone/>
            </a:pPr>
            <a:endParaRPr lang="en-GB" sz="2000" dirty="0"/>
          </a:p>
          <a:p>
            <a:pPr marL="514350" indent="-514350">
              <a:buAutoNum type="arabicParenR"/>
            </a:pPr>
            <a:r>
              <a:rPr lang="en-GB" sz="2000" b="1" dirty="0"/>
              <a:t>Language is for communication</a:t>
            </a:r>
            <a:r>
              <a:rPr lang="en-GB" sz="2000" dirty="0"/>
              <a:t>: </a:t>
            </a:r>
            <a:r>
              <a:rPr lang="en-GB" sz="2000" dirty="0">
                <a:solidFill>
                  <a:srgbClr val="FF0000"/>
                </a:solidFill>
              </a:rPr>
              <a:t>The primary purpose of language is to communicate</a:t>
            </a:r>
            <a:r>
              <a:rPr lang="en-GB" sz="2000" dirty="0"/>
              <a:t>.</a:t>
            </a:r>
          </a:p>
          <a:p>
            <a:pPr marL="514350" indent="-514350">
              <a:buAutoNum type="arabicParenR"/>
            </a:pPr>
            <a:r>
              <a:rPr lang="en-GB" sz="2000" b="1" dirty="0"/>
              <a:t>Learning words (the lexicon) is more important </a:t>
            </a:r>
            <a:r>
              <a:rPr lang="en-GB" sz="2000" dirty="0"/>
              <a:t>than grammar. Grammar comes later.</a:t>
            </a:r>
          </a:p>
          <a:p>
            <a:pPr marL="514350" indent="-514350">
              <a:buAutoNum type="arabicParenR"/>
            </a:pPr>
            <a:r>
              <a:rPr lang="en-GB" sz="2000" b="1" dirty="0"/>
              <a:t>Acquisition through comprehensible input</a:t>
            </a:r>
            <a:r>
              <a:rPr lang="en-GB" sz="2000" dirty="0"/>
              <a:t>: </a:t>
            </a:r>
            <a:r>
              <a:rPr lang="en-GB" sz="2000" dirty="0">
                <a:solidFill>
                  <a:srgbClr val="FF0000"/>
                </a:solidFill>
              </a:rPr>
              <a:t>Learners progress by understanding language just above their current level</a:t>
            </a:r>
            <a:r>
              <a:rPr lang="en-GB" sz="2000" dirty="0"/>
              <a:t>, not by studying grammar rules.</a:t>
            </a:r>
          </a:p>
          <a:p>
            <a:pPr marL="514350" indent="-514350">
              <a:buAutoNum type="arabicParenR"/>
            </a:pPr>
            <a:r>
              <a:rPr lang="en-GB" sz="2000" b="1" dirty="0"/>
              <a:t>Structure in language</a:t>
            </a:r>
            <a:r>
              <a:rPr lang="en-GB" sz="2000" dirty="0"/>
              <a:t>: Grammar exists, and it naturally comes with practice and exposure to language. </a:t>
            </a:r>
            <a:r>
              <a:rPr lang="en-GB" sz="2000" dirty="0">
                <a:solidFill>
                  <a:srgbClr val="FF0000"/>
                </a:solidFill>
              </a:rPr>
              <a:t>There’s no need for explicit grammar instruction</a:t>
            </a:r>
            <a:r>
              <a:rPr lang="en-GB" sz="2000" dirty="0"/>
              <a:t>. The focus should be on communication.</a:t>
            </a:r>
          </a:p>
        </p:txBody>
      </p:sp>
      <p:pic>
        <p:nvPicPr>
          <p:cNvPr id="5" name="Picture 4" descr="A blue and black sign&#10;&#10;AI-generated content may be incorrect.">
            <a:extLst>
              <a:ext uri="{FF2B5EF4-FFF2-40B4-BE49-F238E27FC236}">
                <a16:creationId xmlns:a16="http://schemas.microsoft.com/office/drawing/2014/main" id="{DA6D4B81-05EA-8891-0C36-1263C499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8"/>
            <a:ext cx="2581707" cy="4160520"/>
          </a:xfrm>
          <a:prstGeom prst="rect">
            <a:avLst/>
          </a:prstGeom>
        </p:spPr>
      </p:pic>
      <p:pic>
        <p:nvPicPr>
          <p:cNvPr id="7" name="Picture 6" descr="A blue and black sign&#10;&#10;AI-generated content may be incorrect.">
            <a:extLst>
              <a:ext uri="{FF2B5EF4-FFF2-40B4-BE49-F238E27FC236}">
                <a16:creationId xmlns:a16="http://schemas.microsoft.com/office/drawing/2014/main" id="{72A1A2AA-DB20-B691-A1DD-ADA7C2678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293" y="1690688"/>
            <a:ext cx="2581707" cy="4160520"/>
          </a:xfrm>
          <a:prstGeom prst="rect">
            <a:avLst/>
          </a:prstGeom>
        </p:spPr>
      </p:pic>
    </p:spTree>
    <p:extLst>
      <p:ext uri="{BB962C8B-B14F-4D97-AF65-F5344CB8AC3E}">
        <p14:creationId xmlns:p14="http://schemas.microsoft.com/office/powerpoint/2010/main" val="319394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rawing of a person pointing at a chalkboard&#10;&#10;AI-generated content may be incorrect.">
            <a:extLst>
              <a:ext uri="{FF2B5EF4-FFF2-40B4-BE49-F238E27FC236}">
                <a16:creationId xmlns:a16="http://schemas.microsoft.com/office/drawing/2014/main" id="{2B346434-E9CE-66D8-5760-F6CE1616C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096" y="775688"/>
            <a:ext cx="5525689" cy="4090600"/>
          </a:xfrm>
          <a:prstGeom prst="rect">
            <a:avLst/>
          </a:prstGeom>
        </p:spPr>
      </p:pic>
      <p:sp>
        <p:nvSpPr>
          <p:cNvPr id="2" name="Title 1">
            <a:extLst>
              <a:ext uri="{FF2B5EF4-FFF2-40B4-BE49-F238E27FC236}">
                <a16:creationId xmlns:a16="http://schemas.microsoft.com/office/drawing/2014/main" id="{79951D82-06AF-8641-378E-276EE0770812}"/>
              </a:ext>
            </a:extLst>
          </p:cNvPr>
          <p:cNvSpPr>
            <a:spLocks noGrp="1"/>
          </p:cNvSpPr>
          <p:nvPr>
            <p:ph type="title"/>
          </p:nvPr>
        </p:nvSpPr>
        <p:spPr>
          <a:xfrm>
            <a:off x="838200" y="365126"/>
            <a:ext cx="3499022" cy="821124"/>
          </a:xfrm>
        </p:spPr>
        <p:txBody>
          <a:bodyPr>
            <a:normAutofit fontScale="90000"/>
          </a:bodyPr>
          <a:lstStyle/>
          <a:p>
            <a:r>
              <a:rPr lang="en-GB" b="1" dirty="0"/>
              <a:t>Teacher Roles</a:t>
            </a:r>
          </a:p>
        </p:txBody>
      </p:sp>
      <p:sp>
        <p:nvSpPr>
          <p:cNvPr id="3" name="Content Placeholder 2">
            <a:extLst>
              <a:ext uri="{FF2B5EF4-FFF2-40B4-BE49-F238E27FC236}">
                <a16:creationId xmlns:a16="http://schemas.microsoft.com/office/drawing/2014/main" id="{9163D1DC-E17C-98E2-6F19-91C0D59CD234}"/>
              </a:ext>
            </a:extLst>
          </p:cNvPr>
          <p:cNvSpPr>
            <a:spLocks noGrp="1"/>
          </p:cNvSpPr>
          <p:nvPr>
            <p:ph idx="1"/>
          </p:nvPr>
        </p:nvSpPr>
        <p:spPr>
          <a:xfrm>
            <a:off x="1181456" y="4061446"/>
            <a:ext cx="3441639" cy="1560421"/>
          </a:xfrm>
        </p:spPr>
        <p:txBody>
          <a:bodyPr>
            <a:noAutofit/>
          </a:bodyPr>
          <a:lstStyle/>
          <a:p>
            <a:pPr marL="0" indent="0">
              <a:spcBef>
                <a:spcPts val="0"/>
              </a:spcBef>
              <a:buNone/>
            </a:pPr>
            <a:r>
              <a:rPr lang="en-GB" sz="3000" b="1" dirty="0"/>
              <a:t>Facilitator</a:t>
            </a:r>
          </a:p>
          <a:p>
            <a:pPr marL="0" indent="0">
              <a:spcBef>
                <a:spcPts val="0"/>
              </a:spcBef>
              <a:buNone/>
            </a:pPr>
            <a:r>
              <a:rPr lang="en-GB" sz="2000" dirty="0"/>
              <a:t>Teacher keeps the classroom atmosphere interesting and anxiety-free.</a:t>
            </a:r>
          </a:p>
        </p:txBody>
      </p:sp>
      <p:sp>
        <p:nvSpPr>
          <p:cNvPr id="10" name="TextBox 9">
            <a:extLst>
              <a:ext uri="{FF2B5EF4-FFF2-40B4-BE49-F238E27FC236}">
                <a16:creationId xmlns:a16="http://schemas.microsoft.com/office/drawing/2014/main" id="{2547BAE1-ABC3-9734-9822-32EFDAD8F155}"/>
              </a:ext>
            </a:extLst>
          </p:cNvPr>
          <p:cNvSpPr txBox="1"/>
          <p:nvPr/>
        </p:nvSpPr>
        <p:spPr>
          <a:xfrm>
            <a:off x="1181456" y="1793197"/>
            <a:ext cx="2812508" cy="1785104"/>
          </a:xfrm>
          <a:prstGeom prst="rect">
            <a:avLst/>
          </a:prstGeom>
          <a:noFill/>
        </p:spPr>
        <p:txBody>
          <a:bodyPr wrap="square">
            <a:spAutoFit/>
          </a:bodyPr>
          <a:lstStyle/>
          <a:p>
            <a:pPr marL="0" indent="0">
              <a:buNone/>
            </a:pPr>
            <a:r>
              <a:rPr lang="en-GB" sz="3000" b="1" dirty="0"/>
              <a:t>Input Provider</a:t>
            </a:r>
          </a:p>
          <a:p>
            <a:pPr marL="0" indent="0">
              <a:buNone/>
            </a:pPr>
            <a:r>
              <a:rPr lang="en-GB" sz="2000" dirty="0"/>
              <a:t>Teacher is the primary source of the comprehensible input in the target language.</a:t>
            </a:r>
          </a:p>
        </p:txBody>
      </p:sp>
      <p:sp>
        <p:nvSpPr>
          <p:cNvPr id="12" name="TextBox 11">
            <a:extLst>
              <a:ext uri="{FF2B5EF4-FFF2-40B4-BE49-F238E27FC236}">
                <a16:creationId xmlns:a16="http://schemas.microsoft.com/office/drawing/2014/main" id="{49427AAF-F798-4D53-C96E-3A6CA50DC647}"/>
              </a:ext>
            </a:extLst>
          </p:cNvPr>
          <p:cNvSpPr txBox="1"/>
          <p:nvPr/>
        </p:nvSpPr>
        <p:spPr>
          <a:xfrm>
            <a:off x="7385940" y="4061446"/>
            <a:ext cx="3234647" cy="1785104"/>
          </a:xfrm>
          <a:prstGeom prst="rect">
            <a:avLst/>
          </a:prstGeom>
          <a:noFill/>
        </p:spPr>
        <p:txBody>
          <a:bodyPr wrap="square">
            <a:spAutoFit/>
          </a:bodyPr>
          <a:lstStyle/>
          <a:p>
            <a:pPr marL="0" indent="0">
              <a:buNone/>
            </a:pPr>
            <a:r>
              <a:rPr lang="en-GB" sz="3000" b="1" dirty="0"/>
              <a:t>Orchestrator</a:t>
            </a:r>
          </a:p>
          <a:p>
            <a:pPr marL="0" indent="0">
              <a:buNone/>
            </a:pPr>
            <a:r>
              <a:rPr lang="en-GB" sz="2000" dirty="0"/>
              <a:t>Teacher orchestrates a wide range of activities across different groups and contexts.</a:t>
            </a:r>
          </a:p>
        </p:txBody>
      </p:sp>
    </p:spTree>
    <p:extLst>
      <p:ext uri="{BB962C8B-B14F-4D97-AF65-F5344CB8AC3E}">
        <p14:creationId xmlns:p14="http://schemas.microsoft.com/office/powerpoint/2010/main" val="238136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F9C4-966E-AFAE-553F-AD9C0B3BA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42196-3663-8E1D-1801-11E702800668}"/>
              </a:ext>
            </a:extLst>
          </p:cNvPr>
          <p:cNvSpPr>
            <a:spLocks noGrp="1"/>
          </p:cNvSpPr>
          <p:nvPr>
            <p:ph type="title"/>
          </p:nvPr>
        </p:nvSpPr>
        <p:spPr/>
        <p:txBody>
          <a:bodyPr/>
          <a:lstStyle/>
          <a:p>
            <a:pPr>
              <a:spcBef>
                <a:spcPts val="0"/>
              </a:spcBef>
            </a:pPr>
            <a:r>
              <a:rPr lang="en-GB" b="1" dirty="0"/>
              <a:t>Student/Learner Roles</a:t>
            </a:r>
          </a:p>
        </p:txBody>
      </p:sp>
      <p:sp>
        <p:nvSpPr>
          <p:cNvPr id="4" name="Content Placeholder 2">
            <a:extLst>
              <a:ext uri="{FF2B5EF4-FFF2-40B4-BE49-F238E27FC236}">
                <a16:creationId xmlns:a16="http://schemas.microsoft.com/office/drawing/2014/main" id="{A166CC67-8941-F3D2-C204-0182FF764D4E}"/>
              </a:ext>
            </a:extLst>
          </p:cNvPr>
          <p:cNvSpPr txBox="1">
            <a:spLocks/>
          </p:cNvSpPr>
          <p:nvPr/>
        </p:nvSpPr>
        <p:spPr>
          <a:xfrm>
            <a:off x="1011455" y="1811489"/>
            <a:ext cx="4337222" cy="12062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500" b="1" dirty="0"/>
              <a:t>Goal Setter</a:t>
            </a:r>
          </a:p>
          <a:p>
            <a:pPr marL="0" indent="0">
              <a:spcBef>
                <a:spcPts val="0"/>
              </a:spcBef>
              <a:buFont typeface="Arial" panose="020B0604020202020204" pitchFamily="34" charset="0"/>
              <a:buNone/>
            </a:pPr>
            <a:r>
              <a:rPr lang="en-GB" sz="2000" dirty="0"/>
              <a:t>Learners identify their language learning needs and decide what they want to achieve.</a:t>
            </a:r>
          </a:p>
          <a:p>
            <a:pPr marL="0" indent="0">
              <a:spcBef>
                <a:spcPts val="0"/>
              </a:spcBef>
              <a:buFont typeface="Arial" panose="020B0604020202020204" pitchFamily="34" charset="0"/>
              <a:buNone/>
            </a:pPr>
            <a:endParaRPr lang="en-GB" sz="2000" dirty="0"/>
          </a:p>
        </p:txBody>
      </p:sp>
      <p:sp>
        <p:nvSpPr>
          <p:cNvPr id="5" name="Content Placeholder 2">
            <a:extLst>
              <a:ext uri="{FF2B5EF4-FFF2-40B4-BE49-F238E27FC236}">
                <a16:creationId xmlns:a16="http://schemas.microsoft.com/office/drawing/2014/main" id="{B06252ED-33BC-992D-FE4F-941B89BBB4D5}"/>
              </a:ext>
            </a:extLst>
          </p:cNvPr>
          <p:cNvSpPr txBox="1">
            <a:spLocks/>
          </p:cNvSpPr>
          <p:nvPr/>
        </p:nvSpPr>
        <p:spPr>
          <a:xfrm>
            <a:off x="5740275" y="3429000"/>
            <a:ext cx="5809735" cy="12062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700" b="1" dirty="0"/>
              <a:t>Input Processor</a:t>
            </a:r>
          </a:p>
          <a:p>
            <a:pPr marL="0" indent="0">
              <a:spcBef>
                <a:spcPts val="0"/>
              </a:spcBef>
              <a:buFont typeface="Arial" panose="020B0604020202020204" pitchFamily="34" charset="0"/>
              <a:buNone/>
            </a:pPr>
            <a:r>
              <a:rPr lang="en-GB" sz="2200" dirty="0"/>
              <a:t>Learners actively manage the language input they receive. They are expected to process comprehensible input they receive.</a:t>
            </a:r>
          </a:p>
          <a:p>
            <a:pPr marL="0" indent="0">
              <a:spcBef>
                <a:spcPts val="0"/>
              </a:spcBef>
              <a:buFont typeface="Arial" panose="020B0604020202020204" pitchFamily="34" charset="0"/>
              <a:buNone/>
            </a:pPr>
            <a:endParaRPr lang="en-GB" sz="2000" dirty="0"/>
          </a:p>
        </p:txBody>
      </p:sp>
      <p:sp>
        <p:nvSpPr>
          <p:cNvPr id="6" name="Content Placeholder 2">
            <a:extLst>
              <a:ext uri="{FF2B5EF4-FFF2-40B4-BE49-F238E27FC236}">
                <a16:creationId xmlns:a16="http://schemas.microsoft.com/office/drawing/2014/main" id="{A1D5F224-91C3-2DAB-876F-8257A8E01E1B}"/>
              </a:ext>
            </a:extLst>
          </p:cNvPr>
          <p:cNvSpPr txBox="1">
            <a:spLocks/>
          </p:cNvSpPr>
          <p:nvPr/>
        </p:nvSpPr>
        <p:spPr>
          <a:xfrm>
            <a:off x="1014664" y="3028150"/>
            <a:ext cx="4587240" cy="965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500" b="1" dirty="0"/>
              <a:t>Self-paced Producer</a:t>
            </a:r>
          </a:p>
          <a:p>
            <a:pPr marL="0" indent="0">
              <a:spcBef>
                <a:spcPts val="0"/>
              </a:spcBef>
              <a:buFont typeface="Arial" panose="020B0604020202020204" pitchFamily="34" charset="0"/>
              <a:buNone/>
            </a:pPr>
            <a:r>
              <a:rPr lang="en-GB" sz="2000" dirty="0"/>
              <a:t>Learners decide when to begin speaking and when to improve their speech.</a:t>
            </a:r>
          </a:p>
          <a:p>
            <a:pPr marL="0" indent="0">
              <a:spcBef>
                <a:spcPts val="0"/>
              </a:spcBef>
              <a:buFont typeface="Arial" panose="020B0604020202020204" pitchFamily="34" charset="0"/>
              <a:buNone/>
            </a:pPr>
            <a:endParaRPr lang="en-GB" sz="2000" dirty="0"/>
          </a:p>
        </p:txBody>
      </p:sp>
      <p:sp>
        <p:nvSpPr>
          <p:cNvPr id="7" name="Content Placeholder 2">
            <a:extLst>
              <a:ext uri="{FF2B5EF4-FFF2-40B4-BE49-F238E27FC236}">
                <a16:creationId xmlns:a16="http://schemas.microsoft.com/office/drawing/2014/main" id="{B8DFB6AC-0D97-CCB3-0716-D26222C660EF}"/>
              </a:ext>
            </a:extLst>
          </p:cNvPr>
          <p:cNvSpPr txBox="1">
            <a:spLocks/>
          </p:cNvSpPr>
          <p:nvPr/>
        </p:nvSpPr>
        <p:spPr>
          <a:xfrm>
            <a:off x="5740275" y="1461691"/>
            <a:ext cx="5809735" cy="1905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700" b="1" dirty="0"/>
              <a:t>Self-directed Learner</a:t>
            </a:r>
          </a:p>
          <a:p>
            <a:pPr marL="0" indent="0">
              <a:spcBef>
                <a:spcPts val="0"/>
              </a:spcBef>
              <a:buFont typeface="Arial" panose="020B0604020202020204" pitchFamily="34" charset="0"/>
              <a:buNone/>
            </a:pPr>
            <a:r>
              <a:rPr lang="en-GB" sz="2200" dirty="0"/>
              <a:t>Learners take active role in their own learning journey. They should be able to decide when “grammar” should be a part in their program. However, note that grammar instruction is optional, students can study grammar if they want to refine their accuracy.</a:t>
            </a:r>
          </a:p>
          <a:p>
            <a:pPr marL="0" indent="0">
              <a:spcBef>
                <a:spcPts val="0"/>
              </a:spcBef>
              <a:buFont typeface="Arial" panose="020B0604020202020204" pitchFamily="34" charset="0"/>
              <a:buNone/>
            </a:pPr>
            <a:endParaRPr lang="en-GB" sz="2000" dirty="0"/>
          </a:p>
        </p:txBody>
      </p:sp>
      <p:sp>
        <p:nvSpPr>
          <p:cNvPr id="8" name="Content Placeholder 2">
            <a:extLst>
              <a:ext uri="{FF2B5EF4-FFF2-40B4-BE49-F238E27FC236}">
                <a16:creationId xmlns:a16="http://schemas.microsoft.com/office/drawing/2014/main" id="{E7FB2207-E4E6-3159-C484-A91DDE13EC63}"/>
              </a:ext>
            </a:extLst>
          </p:cNvPr>
          <p:cNvSpPr txBox="1">
            <a:spLocks/>
          </p:cNvSpPr>
          <p:nvPr/>
        </p:nvSpPr>
        <p:spPr>
          <a:xfrm>
            <a:off x="5740274" y="4690037"/>
            <a:ext cx="5809735" cy="12062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500" b="1" dirty="0"/>
              <a:t>Active Communicator</a:t>
            </a:r>
          </a:p>
          <a:p>
            <a:pPr marL="0" indent="0">
              <a:spcBef>
                <a:spcPts val="0"/>
              </a:spcBef>
              <a:buNone/>
            </a:pPr>
            <a:r>
              <a:rPr lang="en-GB" sz="2000" dirty="0"/>
              <a:t>Learners are expected to use the language. They should expose themselves to input as much as possible.</a:t>
            </a:r>
          </a:p>
        </p:txBody>
      </p:sp>
      <p:pic>
        <p:nvPicPr>
          <p:cNvPr id="24" name="Picture 23" descr="A black outline of a backpack&#10;&#10;AI-generated content may be incorrect.">
            <a:extLst>
              <a:ext uri="{FF2B5EF4-FFF2-40B4-BE49-F238E27FC236}">
                <a16:creationId xmlns:a16="http://schemas.microsoft.com/office/drawing/2014/main" id="{80FEF526-3522-8C98-88C0-5F5F77C1C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115" y="3969890"/>
            <a:ext cx="3119304" cy="2805555"/>
          </a:xfrm>
          <a:prstGeom prst="rect">
            <a:avLst/>
          </a:prstGeom>
        </p:spPr>
      </p:pic>
      <p:sp>
        <p:nvSpPr>
          <p:cNvPr id="25" name="Content Placeholder 2">
            <a:extLst>
              <a:ext uri="{FF2B5EF4-FFF2-40B4-BE49-F238E27FC236}">
                <a16:creationId xmlns:a16="http://schemas.microsoft.com/office/drawing/2014/main" id="{4EA31600-161B-EB04-63BF-5E5E64D8A40B}"/>
              </a:ext>
            </a:extLst>
          </p:cNvPr>
          <p:cNvSpPr txBox="1">
            <a:spLocks/>
          </p:cNvSpPr>
          <p:nvPr/>
        </p:nvSpPr>
        <p:spPr>
          <a:xfrm>
            <a:off x="4511279" y="6192043"/>
            <a:ext cx="7573068" cy="4855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500" b="1" dirty="0"/>
              <a:t>Students are expected to be </a:t>
            </a:r>
            <a:r>
              <a:rPr lang="en-GB" sz="2500" b="1" dirty="0">
                <a:solidFill>
                  <a:srgbClr val="FF0000"/>
                </a:solidFill>
              </a:rPr>
              <a:t>autonomous</a:t>
            </a:r>
            <a:r>
              <a:rPr lang="en-GB" sz="2500" b="1" dirty="0"/>
              <a:t> and </a:t>
            </a:r>
            <a:r>
              <a:rPr lang="en-GB" sz="2500" b="1" dirty="0">
                <a:solidFill>
                  <a:srgbClr val="FF0000"/>
                </a:solidFill>
              </a:rPr>
              <a:t>active</a:t>
            </a:r>
            <a:r>
              <a:rPr lang="en-GB" sz="2500" b="1" dirty="0"/>
              <a:t>.</a:t>
            </a:r>
            <a:endParaRPr lang="en-GB" sz="2000" b="1" dirty="0"/>
          </a:p>
        </p:txBody>
      </p:sp>
    </p:spTree>
    <p:extLst>
      <p:ext uri="{BB962C8B-B14F-4D97-AF65-F5344CB8AC3E}">
        <p14:creationId xmlns:p14="http://schemas.microsoft.com/office/powerpoint/2010/main" val="3370641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C874-8F1F-DAE8-E404-80F655A70CF2}"/>
              </a:ext>
            </a:extLst>
          </p:cNvPr>
          <p:cNvSpPr>
            <a:spLocks noGrp="1"/>
          </p:cNvSpPr>
          <p:nvPr>
            <p:ph type="title"/>
          </p:nvPr>
        </p:nvSpPr>
        <p:spPr/>
        <p:txBody>
          <a:bodyPr/>
          <a:lstStyle/>
          <a:p>
            <a:r>
              <a:rPr lang="en-GB" b="1" dirty="0"/>
              <a:t>Low affective filter</a:t>
            </a:r>
          </a:p>
        </p:txBody>
      </p:sp>
      <p:sp>
        <p:nvSpPr>
          <p:cNvPr id="3" name="Content Placeholder 2">
            <a:extLst>
              <a:ext uri="{FF2B5EF4-FFF2-40B4-BE49-F238E27FC236}">
                <a16:creationId xmlns:a16="http://schemas.microsoft.com/office/drawing/2014/main" id="{CFE66922-3AA3-3E22-0867-C7671DAE5352}"/>
              </a:ext>
            </a:extLst>
          </p:cNvPr>
          <p:cNvSpPr>
            <a:spLocks noGrp="1"/>
          </p:cNvSpPr>
          <p:nvPr>
            <p:ph idx="1"/>
          </p:nvPr>
        </p:nvSpPr>
        <p:spPr>
          <a:xfrm>
            <a:off x="5645155" y="1387174"/>
            <a:ext cx="6257346" cy="2224071"/>
          </a:xfrm>
        </p:spPr>
        <p:txBody>
          <a:bodyPr>
            <a:noAutofit/>
          </a:bodyPr>
          <a:lstStyle/>
          <a:p>
            <a:pPr marL="0" indent="0">
              <a:buNone/>
            </a:pPr>
            <a:r>
              <a:rPr lang="en-GB" sz="2500" dirty="0"/>
              <a:t>A low affective filter occurs when learners feel relaxed, confident, and motivated. In this state, they are more likely to absorb and process language effectively.</a:t>
            </a:r>
          </a:p>
          <a:p>
            <a:pPr marL="0" indent="0">
              <a:buNone/>
            </a:pPr>
            <a:r>
              <a:rPr lang="en-GB" sz="2500" dirty="0"/>
              <a:t>NA does its best to maintain a low affective filter. For example,</a:t>
            </a:r>
          </a:p>
        </p:txBody>
      </p:sp>
      <p:sp>
        <p:nvSpPr>
          <p:cNvPr id="4" name="Content Placeholder 2">
            <a:extLst>
              <a:ext uri="{FF2B5EF4-FFF2-40B4-BE49-F238E27FC236}">
                <a16:creationId xmlns:a16="http://schemas.microsoft.com/office/drawing/2014/main" id="{CAAC05AA-D775-8F02-C200-1C0CA430516E}"/>
              </a:ext>
            </a:extLst>
          </p:cNvPr>
          <p:cNvSpPr txBox="1">
            <a:spLocks/>
          </p:cNvSpPr>
          <p:nvPr/>
        </p:nvSpPr>
        <p:spPr>
          <a:xfrm>
            <a:off x="6660970" y="4070852"/>
            <a:ext cx="5490813" cy="1920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sz="2000" dirty="0"/>
              <a:t>It doesn’t pressure students to speak until they are ready.</a:t>
            </a:r>
          </a:p>
          <a:p>
            <a:pPr marL="514350" indent="-514350">
              <a:buFont typeface="+mj-lt"/>
              <a:buAutoNum type="arabicPeriod"/>
            </a:pPr>
            <a:r>
              <a:rPr lang="en-GB" sz="2000" dirty="0"/>
              <a:t>It uses games, storytelling, and real-life contexts to help maintain motivation and confidence.</a:t>
            </a:r>
          </a:p>
          <a:p>
            <a:pPr marL="0" indent="0">
              <a:buFont typeface="Arial" panose="020B0604020202020204" pitchFamily="34" charset="0"/>
              <a:buNone/>
            </a:pPr>
            <a:endParaRPr lang="en-GB" sz="2500" dirty="0"/>
          </a:p>
          <a:p>
            <a:pPr marL="0" indent="0">
              <a:buFont typeface="Arial" panose="020B0604020202020204" pitchFamily="34" charset="0"/>
              <a:buNone/>
            </a:pPr>
            <a:endParaRPr lang="en-GB" sz="2500" dirty="0"/>
          </a:p>
        </p:txBody>
      </p:sp>
      <p:pic>
        <p:nvPicPr>
          <p:cNvPr id="6" name="Picture 5" descr="A black background with white lines&#10;&#10;AI-generated content may be incorrect.">
            <a:extLst>
              <a:ext uri="{FF2B5EF4-FFF2-40B4-BE49-F238E27FC236}">
                <a16:creationId xmlns:a16="http://schemas.microsoft.com/office/drawing/2014/main" id="{21428B12-E1E2-7E9D-58BA-14D74661E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99" y="1512938"/>
            <a:ext cx="6371471" cy="4937760"/>
          </a:xfrm>
          <a:prstGeom prst="rect">
            <a:avLst/>
          </a:prstGeom>
        </p:spPr>
      </p:pic>
    </p:spTree>
    <p:extLst>
      <p:ext uri="{BB962C8B-B14F-4D97-AF65-F5344CB8AC3E}">
        <p14:creationId xmlns:p14="http://schemas.microsoft.com/office/powerpoint/2010/main" val="1636368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738-85BE-52EB-344A-B1C9C134DF9B}"/>
              </a:ext>
            </a:extLst>
          </p:cNvPr>
          <p:cNvSpPr>
            <a:spLocks noGrp="1"/>
          </p:cNvSpPr>
          <p:nvPr>
            <p:ph type="title"/>
          </p:nvPr>
        </p:nvSpPr>
        <p:spPr/>
        <p:txBody>
          <a:bodyPr/>
          <a:lstStyle/>
          <a:p>
            <a:r>
              <a:rPr lang="en-GB" b="1" dirty="0"/>
              <a:t>Materials</a:t>
            </a:r>
          </a:p>
        </p:txBody>
      </p:sp>
      <p:sp>
        <p:nvSpPr>
          <p:cNvPr id="3" name="Content Placeholder 2">
            <a:extLst>
              <a:ext uri="{FF2B5EF4-FFF2-40B4-BE49-F238E27FC236}">
                <a16:creationId xmlns:a16="http://schemas.microsoft.com/office/drawing/2014/main" id="{3875CCF7-3854-1BB7-71C0-752365FB30F1}"/>
              </a:ext>
            </a:extLst>
          </p:cNvPr>
          <p:cNvSpPr>
            <a:spLocks noGrp="1"/>
          </p:cNvSpPr>
          <p:nvPr>
            <p:ph idx="1"/>
          </p:nvPr>
        </p:nvSpPr>
        <p:spPr>
          <a:xfrm>
            <a:off x="838200" y="1424721"/>
            <a:ext cx="6313371" cy="2223254"/>
          </a:xfrm>
        </p:spPr>
        <p:txBody>
          <a:bodyPr>
            <a:noAutofit/>
          </a:bodyPr>
          <a:lstStyle/>
          <a:p>
            <a:pPr marL="0" indent="0">
              <a:buNone/>
            </a:pPr>
            <a:r>
              <a:rPr lang="en-GB" sz="2500" dirty="0"/>
              <a:t>The primary goal of materials in the Natural approach is to make classroom activities as meaningful as possible by supplying “the extralinguistic context that helps acquirer to understand and thereby to acquire” (Krashen and Terrell 1983:55)</a:t>
            </a:r>
          </a:p>
        </p:txBody>
      </p:sp>
      <p:sp>
        <p:nvSpPr>
          <p:cNvPr id="4" name="Content Placeholder 2">
            <a:extLst>
              <a:ext uri="{FF2B5EF4-FFF2-40B4-BE49-F238E27FC236}">
                <a16:creationId xmlns:a16="http://schemas.microsoft.com/office/drawing/2014/main" id="{6B58B324-37EE-C74A-70E0-9BD0A9BDAE93}"/>
              </a:ext>
            </a:extLst>
          </p:cNvPr>
          <p:cNvSpPr txBox="1">
            <a:spLocks/>
          </p:cNvSpPr>
          <p:nvPr/>
        </p:nvSpPr>
        <p:spPr>
          <a:xfrm>
            <a:off x="838199" y="4237646"/>
            <a:ext cx="11087502" cy="844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It can be inferred that </a:t>
            </a:r>
            <a:r>
              <a:rPr lang="en-GB" sz="2500" dirty="0">
                <a:solidFill>
                  <a:srgbClr val="FF0000"/>
                </a:solidFill>
              </a:rPr>
              <a:t>aim of materials is to promote comprehension and communication</a:t>
            </a:r>
            <a:r>
              <a:rPr lang="en-GB" sz="2500" dirty="0"/>
              <a:t>.</a:t>
            </a:r>
          </a:p>
        </p:txBody>
      </p:sp>
      <p:sp>
        <p:nvSpPr>
          <p:cNvPr id="5" name="Content Placeholder 2">
            <a:extLst>
              <a:ext uri="{FF2B5EF4-FFF2-40B4-BE49-F238E27FC236}">
                <a16:creationId xmlns:a16="http://schemas.microsoft.com/office/drawing/2014/main" id="{220A54CF-2054-7601-AA34-A3043C7368EA}"/>
              </a:ext>
            </a:extLst>
          </p:cNvPr>
          <p:cNvSpPr txBox="1">
            <a:spLocks/>
          </p:cNvSpPr>
          <p:nvPr/>
        </p:nvSpPr>
        <p:spPr>
          <a:xfrm>
            <a:off x="838199" y="5314091"/>
            <a:ext cx="11376260" cy="98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Materials come from world of </a:t>
            </a:r>
            <a:r>
              <a:rPr lang="en-GB" sz="2500" dirty="0">
                <a:solidFill>
                  <a:srgbClr val="FF0000"/>
                </a:solidFill>
              </a:rPr>
              <a:t>realia</a:t>
            </a:r>
            <a:r>
              <a:rPr lang="en-GB" sz="2500" dirty="0"/>
              <a:t> rather than from textbooks.</a:t>
            </a:r>
          </a:p>
          <a:p>
            <a:pPr marL="0" indent="0">
              <a:buFont typeface="Arial" panose="020B0604020202020204" pitchFamily="34" charset="0"/>
              <a:buNone/>
            </a:pPr>
            <a:r>
              <a:rPr lang="en-GB" sz="2500" dirty="0"/>
              <a:t>e.g. pictures, schedules, brochures, advertisements, maps, (</a:t>
            </a:r>
            <a:r>
              <a:rPr lang="en-GB" sz="2500" u="sng" dirty="0"/>
              <a:t>also books</a:t>
            </a:r>
            <a:r>
              <a:rPr lang="en-GB" sz="2500" dirty="0"/>
              <a:t>!)</a:t>
            </a:r>
          </a:p>
        </p:txBody>
      </p:sp>
      <p:pic>
        <p:nvPicPr>
          <p:cNvPr id="9" name="Picture 8" descr="A cartoon of a globe&#10;&#10;AI-generated content may be incorrect.">
            <a:extLst>
              <a:ext uri="{FF2B5EF4-FFF2-40B4-BE49-F238E27FC236}">
                <a16:creationId xmlns:a16="http://schemas.microsoft.com/office/drawing/2014/main" id="{C551828C-B7FE-90E4-9D91-3757CD32D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182" y="1373"/>
            <a:ext cx="4116088" cy="4129238"/>
          </a:xfrm>
          <a:prstGeom prst="rect">
            <a:avLst/>
          </a:prstGeom>
        </p:spPr>
      </p:pic>
    </p:spTree>
    <p:extLst>
      <p:ext uri="{BB962C8B-B14F-4D97-AF65-F5344CB8AC3E}">
        <p14:creationId xmlns:p14="http://schemas.microsoft.com/office/powerpoint/2010/main" val="1108163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3DF3-DD74-9F05-3803-21FE0580B5A3}"/>
              </a:ext>
            </a:extLst>
          </p:cNvPr>
          <p:cNvSpPr>
            <a:spLocks noGrp="1"/>
          </p:cNvSpPr>
          <p:nvPr>
            <p:ph type="title"/>
          </p:nvPr>
        </p:nvSpPr>
        <p:spPr>
          <a:xfrm>
            <a:off x="838200" y="277233"/>
            <a:ext cx="2213919" cy="745011"/>
          </a:xfrm>
        </p:spPr>
        <p:txBody>
          <a:bodyPr/>
          <a:lstStyle/>
          <a:p>
            <a:r>
              <a:rPr lang="en-GB" dirty="0"/>
              <a:t>Syllabus</a:t>
            </a:r>
          </a:p>
        </p:txBody>
      </p:sp>
      <p:sp>
        <p:nvSpPr>
          <p:cNvPr id="3" name="Content Placeholder 2">
            <a:extLst>
              <a:ext uri="{FF2B5EF4-FFF2-40B4-BE49-F238E27FC236}">
                <a16:creationId xmlns:a16="http://schemas.microsoft.com/office/drawing/2014/main" id="{4631EB82-73DA-E19D-36E0-B563053BB555}"/>
              </a:ext>
            </a:extLst>
          </p:cNvPr>
          <p:cNvSpPr>
            <a:spLocks noGrp="1"/>
          </p:cNvSpPr>
          <p:nvPr>
            <p:ph idx="1"/>
          </p:nvPr>
        </p:nvSpPr>
        <p:spPr>
          <a:xfrm>
            <a:off x="838200" y="1153268"/>
            <a:ext cx="9386455" cy="626588"/>
          </a:xfrm>
        </p:spPr>
        <p:txBody>
          <a:bodyPr>
            <a:normAutofit lnSpcReduction="10000"/>
          </a:bodyPr>
          <a:lstStyle/>
          <a:p>
            <a:pPr marL="0" indent="0">
              <a:buNone/>
            </a:pPr>
            <a:r>
              <a:rPr lang="en-GB" sz="2000" dirty="0"/>
              <a:t>According to the Krashen and Terrell (1983), the syllabus should be organized based on two main factors: Communication goals and   student needs and interests</a:t>
            </a:r>
          </a:p>
        </p:txBody>
      </p:sp>
      <p:sp>
        <p:nvSpPr>
          <p:cNvPr id="4" name="Content Placeholder 2">
            <a:extLst>
              <a:ext uri="{FF2B5EF4-FFF2-40B4-BE49-F238E27FC236}">
                <a16:creationId xmlns:a16="http://schemas.microsoft.com/office/drawing/2014/main" id="{EC21BE43-5261-68C2-B843-25593083F17E}"/>
              </a:ext>
            </a:extLst>
          </p:cNvPr>
          <p:cNvSpPr txBox="1">
            <a:spLocks/>
          </p:cNvSpPr>
          <p:nvPr/>
        </p:nvSpPr>
        <p:spPr>
          <a:xfrm>
            <a:off x="838200" y="1910880"/>
            <a:ext cx="6998547" cy="21747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1) Communication goals</a:t>
            </a:r>
          </a:p>
          <a:p>
            <a:pPr marL="0" indent="0">
              <a:buFont typeface="Arial" panose="020B0604020202020204" pitchFamily="34" charset="0"/>
              <a:buNone/>
            </a:pPr>
            <a:r>
              <a:rPr lang="en-GB" sz="2000" dirty="0"/>
              <a:t>NA is “</a:t>
            </a:r>
            <a:r>
              <a:rPr lang="en-GB" sz="2000" dirty="0">
                <a:solidFill>
                  <a:srgbClr val="FF0000"/>
                </a:solidFill>
              </a:rPr>
              <a:t>designed to develop basic communication skills- both oral and written</a:t>
            </a:r>
            <a:r>
              <a:rPr lang="en-GB" sz="2000" dirty="0"/>
              <a:t>”  Krashen and Terrell (1983:67). Therefore, a language course should focus on:</a:t>
            </a:r>
          </a:p>
          <a:p>
            <a:pPr marL="0" indent="0">
              <a:spcBef>
                <a:spcPts val="0"/>
              </a:spcBef>
              <a:buFont typeface="Arial" panose="020B0604020202020204" pitchFamily="34" charset="0"/>
              <a:buNone/>
            </a:pPr>
            <a:r>
              <a:rPr lang="en-GB" sz="2000" dirty="0">
                <a:solidFill>
                  <a:srgbClr val="FF0000"/>
                </a:solidFill>
              </a:rPr>
              <a:t>Oral and written personal communication skills</a:t>
            </a:r>
          </a:p>
          <a:p>
            <a:pPr marL="0" indent="0">
              <a:spcBef>
                <a:spcPts val="0"/>
              </a:spcBef>
              <a:buFont typeface="Arial" panose="020B0604020202020204" pitchFamily="34" charset="0"/>
              <a:buNone/>
            </a:pPr>
            <a:r>
              <a:rPr lang="en-GB" sz="2000" dirty="0">
                <a:solidFill>
                  <a:srgbClr val="FF0000"/>
                </a:solidFill>
              </a:rPr>
              <a:t>Oral and written academic learning skills</a:t>
            </a:r>
          </a:p>
          <a:p>
            <a:pPr marL="0" indent="0">
              <a:spcBef>
                <a:spcPts val="0"/>
              </a:spcBef>
              <a:buFont typeface="Arial" panose="020B0604020202020204" pitchFamily="34" charset="0"/>
              <a:buNone/>
            </a:pPr>
            <a:r>
              <a:rPr lang="en-GB" sz="2000" dirty="0"/>
              <a:t>Communication goals can also be described using situations, functions and topics.</a:t>
            </a:r>
            <a:endParaRPr lang="en-GB" sz="2500" dirty="0"/>
          </a:p>
          <a:p>
            <a:pPr marL="0" indent="0">
              <a:buFont typeface="Arial" panose="020B0604020202020204" pitchFamily="34" charset="0"/>
              <a:buNone/>
            </a:pPr>
            <a:endParaRPr lang="en-GB" sz="2500" dirty="0"/>
          </a:p>
        </p:txBody>
      </p:sp>
      <p:sp>
        <p:nvSpPr>
          <p:cNvPr id="5" name="Content Placeholder 2">
            <a:extLst>
              <a:ext uri="{FF2B5EF4-FFF2-40B4-BE49-F238E27FC236}">
                <a16:creationId xmlns:a16="http://schemas.microsoft.com/office/drawing/2014/main" id="{1C2A4539-8AAA-53BE-5E13-A72307C0B4EF}"/>
              </a:ext>
            </a:extLst>
          </p:cNvPr>
          <p:cNvSpPr txBox="1">
            <a:spLocks/>
          </p:cNvSpPr>
          <p:nvPr/>
        </p:nvSpPr>
        <p:spPr>
          <a:xfrm>
            <a:off x="838200" y="4216694"/>
            <a:ext cx="7218218" cy="2412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2) Student needs and interests</a:t>
            </a:r>
          </a:p>
          <a:p>
            <a:pPr marL="0" indent="0">
              <a:buFont typeface="Arial" panose="020B0604020202020204" pitchFamily="34" charset="0"/>
              <a:buNone/>
            </a:pPr>
            <a:r>
              <a:rPr lang="en-GB" sz="2000" dirty="0"/>
              <a:t>The goals of a Natural Approaches class are based on an assessment of student needs Krashen and Terrell (1983:71). Deriving from this,  </a:t>
            </a:r>
            <a:r>
              <a:rPr lang="en-GB" sz="2000" dirty="0">
                <a:solidFill>
                  <a:srgbClr val="FF0000"/>
                </a:solidFill>
              </a:rPr>
              <a:t>the syllabus content should align with students’ need and interests, create a low affective filter by being interesting, foster a relaxed atmosphere, provide extensive vocabulary exposure, and avoid focusing on grammatical structures</a:t>
            </a:r>
            <a:r>
              <a:rPr lang="en-GB" sz="2000" dirty="0"/>
              <a:t>.</a:t>
            </a:r>
          </a:p>
        </p:txBody>
      </p:sp>
      <p:pic>
        <p:nvPicPr>
          <p:cNvPr id="7" name="Picture 6" descr="A black and white image of a square with lines and text&#10;&#10;AI-generated content may be incorrect.">
            <a:extLst>
              <a:ext uri="{FF2B5EF4-FFF2-40B4-BE49-F238E27FC236}">
                <a16:creationId xmlns:a16="http://schemas.microsoft.com/office/drawing/2014/main" id="{1E3E80CA-C742-7417-5B82-B7355B68E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691" y="2860964"/>
            <a:ext cx="4045028" cy="3830782"/>
          </a:xfrm>
          <a:prstGeom prst="rect">
            <a:avLst/>
          </a:prstGeom>
        </p:spPr>
      </p:pic>
    </p:spTree>
    <p:extLst>
      <p:ext uri="{BB962C8B-B14F-4D97-AF65-F5344CB8AC3E}">
        <p14:creationId xmlns:p14="http://schemas.microsoft.com/office/powerpoint/2010/main" val="2315921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E0A4-D041-8FC3-70F5-0D7D791D86C6}"/>
              </a:ext>
            </a:extLst>
          </p:cNvPr>
          <p:cNvSpPr>
            <a:spLocks noGrp="1"/>
          </p:cNvSpPr>
          <p:nvPr>
            <p:ph type="title"/>
          </p:nvPr>
        </p:nvSpPr>
        <p:spPr/>
        <p:txBody>
          <a:bodyPr/>
          <a:lstStyle/>
          <a:p>
            <a:r>
              <a:rPr lang="en-GB" dirty="0"/>
              <a:t>Role of  L1</a:t>
            </a:r>
          </a:p>
        </p:txBody>
      </p:sp>
      <p:sp>
        <p:nvSpPr>
          <p:cNvPr id="3" name="Content Placeholder 2">
            <a:extLst>
              <a:ext uri="{FF2B5EF4-FFF2-40B4-BE49-F238E27FC236}">
                <a16:creationId xmlns:a16="http://schemas.microsoft.com/office/drawing/2014/main" id="{FD115E14-026B-07DF-AE7D-A4E5E4FE9FA0}"/>
              </a:ext>
            </a:extLst>
          </p:cNvPr>
          <p:cNvSpPr>
            <a:spLocks noGrp="1"/>
          </p:cNvSpPr>
          <p:nvPr>
            <p:ph idx="1"/>
          </p:nvPr>
        </p:nvSpPr>
        <p:spPr>
          <a:xfrm>
            <a:off x="838200" y="1541145"/>
            <a:ext cx="10515600" cy="1181735"/>
          </a:xfrm>
        </p:spPr>
        <p:txBody>
          <a:bodyPr>
            <a:normAutofit/>
          </a:bodyPr>
          <a:lstStyle/>
          <a:p>
            <a:pPr marL="0" indent="0">
              <a:buNone/>
            </a:pPr>
            <a:r>
              <a:rPr lang="en-GB" sz="2500" dirty="0">
                <a:solidFill>
                  <a:srgbClr val="FF0000"/>
                </a:solidFill>
              </a:rPr>
              <a:t>L1 is not exactly forbidden or discouraged</a:t>
            </a:r>
            <a:r>
              <a:rPr lang="en-GB" sz="2500" dirty="0"/>
              <a:t>. However, since NA wants learners to be exposed into comprehensible input as much as possible, it is important that communication is in the target language.</a:t>
            </a:r>
          </a:p>
          <a:p>
            <a:pPr marL="0" indent="0">
              <a:buNone/>
            </a:pPr>
            <a:endParaRPr lang="en-GB" sz="2500" dirty="0"/>
          </a:p>
        </p:txBody>
      </p:sp>
      <p:sp>
        <p:nvSpPr>
          <p:cNvPr id="5" name="TextBox 4">
            <a:extLst>
              <a:ext uri="{FF2B5EF4-FFF2-40B4-BE49-F238E27FC236}">
                <a16:creationId xmlns:a16="http://schemas.microsoft.com/office/drawing/2014/main" id="{E6711457-BF52-6379-7E5E-4CF30333FFF1}"/>
              </a:ext>
            </a:extLst>
          </p:cNvPr>
          <p:cNvSpPr txBox="1"/>
          <p:nvPr/>
        </p:nvSpPr>
        <p:spPr>
          <a:xfrm>
            <a:off x="838200" y="5169646"/>
            <a:ext cx="10906760" cy="861774"/>
          </a:xfrm>
          <a:prstGeom prst="rect">
            <a:avLst/>
          </a:prstGeom>
          <a:noFill/>
        </p:spPr>
        <p:txBody>
          <a:bodyPr wrap="square">
            <a:spAutoFit/>
          </a:bodyPr>
          <a:lstStyle/>
          <a:p>
            <a:pPr marL="0" indent="0">
              <a:buNone/>
            </a:pPr>
            <a:r>
              <a:rPr lang="en-GB" sz="2500" dirty="0"/>
              <a:t>Especially in the earlier phases of language learning, </a:t>
            </a:r>
            <a:r>
              <a:rPr lang="en-GB" sz="2500" dirty="0">
                <a:solidFill>
                  <a:srgbClr val="FF0000"/>
                </a:solidFill>
              </a:rPr>
              <a:t>students are allowed to use their L1</a:t>
            </a:r>
            <a:r>
              <a:rPr lang="en-GB" sz="2500" dirty="0"/>
              <a:t>, and they are not reprimanded for it. </a:t>
            </a:r>
          </a:p>
        </p:txBody>
      </p:sp>
      <p:pic>
        <p:nvPicPr>
          <p:cNvPr id="7" name="Picture 6" descr="A black and white drawing of a face with a red patch and a white moon and a star on it&#10;&#10;AI-generated content may be incorrect.">
            <a:extLst>
              <a:ext uri="{FF2B5EF4-FFF2-40B4-BE49-F238E27FC236}">
                <a16:creationId xmlns:a16="http://schemas.microsoft.com/office/drawing/2014/main" id="{376ECCDA-D171-7358-6115-75C788502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734" y="2808555"/>
            <a:ext cx="2286328" cy="2214880"/>
          </a:xfrm>
          <a:prstGeom prst="rect">
            <a:avLst/>
          </a:prstGeom>
        </p:spPr>
      </p:pic>
      <p:pic>
        <p:nvPicPr>
          <p:cNvPr id="9" name="Picture 8" descr="A black face with a cross on it&#10;&#10;AI-generated content may be incorrect.">
            <a:extLst>
              <a:ext uri="{FF2B5EF4-FFF2-40B4-BE49-F238E27FC236}">
                <a16:creationId xmlns:a16="http://schemas.microsoft.com/office/drawing/2014/main" id="{FAEB0FDE-69EF-7D89-6707-AE6ACEBAC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439" y="2796540"/>
            <a:ext cx="2378157" cy="2204719"/>
          </a:xfrm>
          <a:prstGeom prst="rect">
            <a:avLst/>
          </a:prstGeom>
        </p:spPr>
      </p:pic>
    </p:spTree>
    <p:extLst>
      <p:ext uri="{BB962C8B-B14F-4D97-AF65-F5344CB8AC3E}">
        <p14:creationId xmlns:p14="http://schemas.microsoft.com/office/powerpoint/2010/main" val="270433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3767-0435-8C86-6D8E-AB9D4AB73127}"/>
              </a:ext>
            </a:extLst>
          </p:cNvPr>
          <p:cNvSpPr>
            <a:spLocks noGrp="1"/>
          </p:cNvSpPr>
          <p:nvPr>
            <p:ph type="title"/>
          </p:nvPr>
        </p:nvSpPr>
        <p:spPr>
          <a:xfrm>
            <a:off x="553278" y="431386"/>
            <a:ext cx="4177748" cy="2063521"/>
          </a:xfrm>
        </p:spPr>
        <p:txBody>
          <a:bodyPr>
            <a:normAutofit/>
          </a:bodyPr>
          <a:lstStyle/>
          <a:p>
            <a:pPr algn="ctr"/>
            <a:r>
              <a:rPr lang="en-GB" b="1" dirty="0"/>
              <a:t>What exactly is “The Natural</a:t>
            </a:r>
            <a:br>
              <a:rPr lang="en-GB" b="1" dirty="0"/>
            </a:br>
            <a:r>
              <a:rPr lang="en-GB" b="1" dirty="0"/>
              <a:t>Approach”?</a:t>
            </a:r>
          </a:p>
        </p:txBody>
      </p:sp>
      <p:sp>
        <p:nvSpPr>
          <p:cNvPr id="3" name="Content Placeholder 2">
            <a:extLst>
              <a:ext uri="{FF2B5EF4-FFF2-40B4-BE49-F238E27FC236}">
                <a16:creationId xmlns:a16="http://schemas.microsoft.com/office/drawing/2014/main" id="{E5D3921D-8598-2D58-040D-7A7A6BC8205B}"/>
              </a:ext>
            </a:extLst>
          </p:cNvPr>
          <p:cNvSpPr>
            <a:spLocks noGrp="1"/>
          </p:cNvSpPr>
          <p:nvPr>
            <p:ph idx="1"/>
          </p:nvPr>
        </p:nvSpPr>
        <p:spPr>
          <a:xfrm>
            <a:off x="606287" y="3004931"/>
            <a:ext cx="4065104" cy="2997614"/>
          </a:xfrm>
        </p:spPr>
        <p:txBody>
          <a:bodyPr>
            <a:normAutofit/>
          </a:bodyPr>
          <a:lstStyle/>
          <a:p>
            <a:pPr marL="0" indent="0">
              <a:buNone/>
            </a:pPr>
            <a:r>
              <a:rPr lang="en-GB" sz="2000" dirty="0"/>
              <a:t>Simply put, it is a language teaching approach based on Krashen’s </a:t>
            </a:r>
            <a:r>
              <a:rPr lang="en-GB" sz="2500" i="1" dirty="0">
                <a:solidFill>
                  <a:srgbClr val="FF0000"/>
                </a:solidFill>
              </a:rPr>
              <a:t>language acquisition theory</a:t>
            </a:r>
            <a:r>
              <a:rPr lang="en-GB" sz="2000" dirty="0"/>
              <a:t>.</a:t>
            </a:r>
          </a:p>
          <a:p>
            <a:pPr marL="0" indent="0">
              <a:buNone/>
            </a:pPr>
            <a:endParaRPr lang="en-GB" dirty="0"/>
          </a:p>
          <a:p>
            <a:pPr marL="0" indent="0">
              <a:buNone/>
            </a:pPr>
            <a:r>
              <a:rPr lang="en-GB" sz="2000" dirty="0"/>
              <a:t>It places great emphasis on </a:t>
            </a:r>
            <a:r>
              <a:rPr lang="en-GB" sz="2500" i="1" dirty="0">
                <a:solidFill>
                  <a:srgbClr val="FF0000"/>
                </a:solidFill>
              </a:rPr>
              <a:t>comprehensible input </a:t>
            </a:r>
            <a:r>
              <a:rPr lang="en-GB" sz="2000" dirty="0"/>
              <a:t>and </a:t>
            </a:r>
            <a:r>
              <a:rPr lang="en-GB" sz="2000" i="1" dirty="0">
                <a:solidFill>
                  <a:srgbClr val="FF0000"/>
                </a:solidFill>
              </a:rPr>
              <a:t>communication</a:t>
            </a:r>
            <a:r>
              <a:rPr lang="en-GB" sz="2000" dirty="0"/>
              <a:t>.</a:t>
            </a:r>
          </a:p>
        </p:txBody>
      </p:sp>
      <p:pic>
        <p:nvPicPr>
          <p:cNvPr id="5" name="Picture 4" descr="A black and white image of a person holding a telescope&#10;&#10;AI-generated content may be incorrect.">
            <a:extLst>
              <a:ext uri="{FF2B5EF4-FFF2-40B4-BE49-F238E27FC236}">
                <a16:creationId xmlns:a16="http://schemas.microsoft.com/office/drawing/2014/main" id="{D928CB29-EAE0-46BB-6EDF-0D8CEE7F3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986" y="724194"/>
            <a:ext cx="9688422" cy="5409611"/>
          </a:xfrm>
          <a:prstGeom prst="rect">
            <a:avLst/>
          </a:prstGeom>
        </p:spPr>
      </p:pic>
      <p:sp>
        <p:nvSpPr>
          <p:cNvPr id="4" name="Content Placeholder 2">
            <a:extLst>
              <a:ext uri="{FF2B5EF4-FFF2-40B4-BE49-F238E27FC236}">
                <a16:creationId xmlns:a16="http://schemas.microsoft.com/office/drawing/2014/main" id="{746CBDEE-B95E-0D57-301B-64573783BB3D}"/>
              </a:ext>
            </a:extLst>
          </p:cNvPr>
          <p:cNvSpPr txBox="1">
            <a:spLocks/>
          </p:cNvSpPr>
          <p:nvPr/>
        </p:nvSpPr>
        <p:spPr>
          <a:xfrm>
            <a:off x="7520609" y="3004932"/>
            <a:ext cx="4065104" cy="1324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It was developed by </a:t>
            </a:r>
            <a:r>
              <a:rPr lang="en-GB" sz="2000" dirty="0">
                <a:solidFill>
                  <a:srgbClr val="FF0000"/>
                </a:solidFill>
              </a:rPr>
              <a:t>Stephen Krashen</a:t>
            </a:r>
            <a:r>
              <a:rPr lang="en-GB" sz="2000" dirty="0"/>
              <a:t> and </a:t>
            </a:r>
            <a:r>
              <a:rPr lang="en-GB" sz="2000" dirty="0">
                <a:solidFill>
                  <a:srgbClr val="FF0000"/>
                </a:solidFill>
              </a:rPr>
              <a:t>Tracy Terrell </a:t>
            </a:r>
            <a:r>
              <a:rPr lang="en-GB" sz="2000" dirty="0"/>
              <a:t>in the late </a:t>
            </a:r>
            <a:r>
              <a:rPr lang="en-GB" sz="2000" dirty="0">
                <a:solidFill>
                  <a:srgbClr val="FF0000"/>
                </a:solidFill>
              </a:rPr>
              <a:t>1970s</a:t>
            </a:r>
            <a:r>
              <a:rPr lang="en-GB" sz="2000" dirty="0"/>
              <a:t> as a communicative method for second language acquisition.</a:t>
            </a:r>
          </a:p>
        </p:txBody>
      </p:sp>
    </p:spTree>
    <p:extLst>
      <p:ext uri="{BB962C8B-B14F-4D97-AF65-F5344CB8AC3E}">
        <p14:creationId xmlns:p14="http://schemas.microsoft.com/office/powerpoint/2010/main" val="1432347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B985-EF8B-23DA-AE39-B2C043540EC0}"/>
              </a:ext>
            </a:extLst>
          </p:cNvPr>
          <p:cNvSpPr>
            <a:spLocks noGrp="1"/>
          </p:cNvSpPr>
          <p:nvPr>
            <p:ph type="title"/>
          </p:nvPr>
        </p:nvSpPr>
        <p:spPr/>
        <p:txBody>
          <a:bodyPr/>
          <a:lstStyle/>
          <a:p>
            <a:r>
              <a:rPr lang="en-GB" dirty="0"/>
              <a:t>Evaluation</a:t>
            </a:r>
          </a:p>
        </p:txBody>
      </p:sp>
      <p:sp>
        <p:nvSpPr>
          <p:cNvPr id="3" name="Content Placeholder 2">
            <a:extLst>
              <a:ext uri="{FF2B5EF4-FFF2-40B4-BE49-F238E27FC236}">
                <a16:creationId xmlns:a16="http://schemas.microsoft.com/office/drawing/2014/main" id="{41535399-B439-88CE-2ED8-74C6FCECD4CA}"/>
              </a:ext>
            </a:extLst>
          </p:cNvPr>
          <p:cNvSpPr>
            <a:spLocks noGrp="1"/>
          </p:cNvSpPr>
          <p:nvPr>
            <p:ph idx="1"/>
          </p:nvPr>
        </p:nvSpPr>
        <p:spPr>
          <a:xfrm>
            <a:off x="8544561" y="3224790"/>
            <a:ext cx="2864364" cy="1685272"/>
          </a:xfrm>
        </p:spPr>
        <p:txBody>
          <a:bodyPr>
            <a:normAutofit/>
          </a:bodyPr>
          <a:lstStyle/>
          <a:p>
            <a:pPr marL="0" indent="0">
              <a:buNone/>
            </a:pPr>
            <a:r>
              <a:rPr lang="en-GB" sz="2000" dirty="0"/>
              <a:t>Terrell (1977) proposes that </a:t>
            </a:r>
            <a:r>
              <a:rPr lang="en-GB" sz="2000" dirty="0">
                <a:solidFill>
                  <a:srgbClr val="FF0000"/>
                </a:solidFill>
              </a:rPr>
              <a:t>language tests must be oral and must target communicative competence</a:t>
            </a:r>
            <a:r>
              <a:rPr lang="en-GB" sz="2000" dirty="0"/>
              <a:t>.</a:t>
            </a:r>
          </a:p>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357358F6-C615-D9A7-309F-6BBDB509A798}"/>
              </a:ext>
            </a:extLst>
          </p:cNvPr>
          <p:cNvSpPr txBox="1"/>
          <p:nvPr/>
        </p:nvSpPr>
        <p:spPr>
          <a:xfrm>
            <a:off x="906871" y="3224790"/>
            <a:ext cx="3364203" cy="2246769"/>
          </a:xfrm>
          <a:prstGeom prst="rect">
            <a:avLst/>
          </a:prstGeom>
          <a:noFill/>
        </p:spPr>
        <p:txBody>
          <a:bodyPr wrap="square">
            <a:spAutoFit/>
          </a:bodyPr>
          <a:lstStyle/>
          <a:p>
            <a:pPr marL="0" indent="0">
              <a:buNone/>
            </a:pPr>
            <a:r>
              <a:rPr lang="en-GB" sz="2000" dirty="0"/>
              <a:t>Terrell (1977) states that if goal is to communicate, </a:t>
            </a:r>
            <a:r>
              <a:rPr lang="en-GB" sz="2000" dirty="0">
                <a:solidFill>
                  <a:srgbClr val="FF0000"/>
                </a:solidFill>
              </a:rPr>
              <a:t>students must be assessed based on their ability to communicate</a:t>
            </a:r>
            <a:r>
              <a:rPr lang="en-GB" sz="2000" dirty="0"/>
              <a:t> rather than their competence in grammar.</a:t>
            </a:r>
          </a:p>
        </p:txBody>
      </p:sp>
      <p:sp>
        <p:nvSpPr>
          <p:cNvPr id="7" name="TextBox 6">
            <a:extLst>
              <a:ext uri="{FF2B5EF4-FFF2-40B4-BE49-F238E27FC236}">
                <a16:creationId xmlns:a16="http://schemas.microsoft.com/office/drawing/2014/main" id="{208E662F-13D3-BEA2-C639-753A2AC303FF}"/>
              </a:ext>
            </a:extLst>
          </p:cNvPr>
          <p:cNvSpPr txBox="1"/>
          <p:nvPr/>
        </p:nvSpPr>
        <p:spPr>
          <a:xfrm>
            <a:off x="8466823" y="2026852"/>
            <a:ext cx="2864365" cy="861774"/>
          </a:xfrm>
          <a:prstGeom prst="rect">
            <a:avLst/>
          </a:prstGeom>
          <a:noFill/>
        </p:spPr>
        <p:txBody>
          <a:bodyPr wrap="square">
            <a:spAutoFit/>
          </a:bodyPr>
          <a:lstStyle/>
          <a:p>
            <a:pPr marL="0" indent="0" algn="ctr">
              <a:buNone/>
            </a:pPr>
            <a:r>
              <a:rPr lang="en-GB" sz="2500" dirty="0"/>
              <a:t>HOW</a:t>
            </a:r>
          </a:p>
          <a:p>
            <a:pPr marL="0" indent="0" algn="ctr">
              <a:buNone/>
            </a:pPr>
            <a:r>
              <a:rPr lang="en-GB" sz="2500" dirty="0"/>
              <a:t>should we assess?</a:t>
            </a:r>
          </a:p>
        </p:txBody>
      </p:sp>
      <p:sp>
        <p:nvSpPr>
          <p:cNvPr id="8" name="TextBox 7">
            <a:extLst>
              <a:ext uri="{FF2B5EF4-FFF2-40B4-BE49-F238E27FC236}">
                <a16:creationId xmlns:a16="http://schemas.microsoft.com/office/drawing/2014/main" id="{84EDC85F-E739-D7FC-68DD-FD174422FCD1}"/>
              </a:ext>
            </a:extLst>
          </p:cNvPr>
          <p:cNvSpPr txBox="1"/>
          <p:nvPr/>
        </p:nvSpPr>
        <p:spPr>
          <a:xfrm>
            <a:off x="3279050" y="843240"/>
            <a:ext cx="4605110" cy="369332"/>
          </a:xfrm>
          <a:prstGeom prst="rect">
            <a:avLst/>
          </a:prstGeom>
          <a:noFill/>
        </p:spPr>
        <p:txBody>
          <a:bodyPr wrap="square">
            <a:spAutoFit/>
          </a:bodyPr>
          <a:lstStyle/>
          <a:p>
            <a:pPr marL="0" indent="0" algn="ctr">
              <a:buNone/>
            </a:pPr>
            <a:r>
              <a:rPr lang="en-GB" dirty="0"/>
              <a:t>- How do we assess a student’s proficiency</a:t>
            </a:r>
          </a:p>
        </p:txBody>
      </p:sp>
      <p:sp>
        <p:nvSpPr>
          <p:cNvPr id="9" name="TextBox 8">
            <a:extLst>
              <a:ext uri="{FF2B5EF4-FFF2-40B4-BE49-F238E27FC236}">
                <a16:creationId xmlns:a16="http://schemas.microsoft.com/office/drawing/2014/main" id="{67BC8263-8DE3-E3F7-44BE-A954E77813B9}"/>
              </a:ext>
            </a:extLst>
          </p:cNvPr>
          <p:cNvSpPr txBox="1"/>
          <p:nvPr/>
        </p:nvSpPr>
        <p:spPr>
          <a:xfrm>
            <a:off x="906871" y="2026852"/>
            <a:ext cx="2818306" cy="861774"/>
          </a:xfrm>
          <a:prstGeom prst="rect">
            <a:avLst/>
          </a:prstGeom>
          <a:noFill/>
        </p:spPr>
        <p:txBody>
          <a:bodyPr wrap="square">
            <a:spAutoFit/>
          </a:bodyPr>
          <a:lstStyle/>
          <a:p>
            <a:pPr marL="0" indent="0" algn="ctr">
              <a:buNone/>
            </a:pPr>
            <a:r>
              <a:rPr lang="en-GB" sz="2500" dirty="0"/>
              <a:t>WHAT</a:t>
            </a:r>
          </a:p>
          <a:p>
            <a:pPr marL="0" indent="0" algn="ctr">
              <a:buNone/>
            </a:pPr>
            <a:r>
              <a:rPr lang="en-GB" sz="2500" dirty="0"/>
              <a:t>should we assess?</a:t>
            </a:r>
          </a:p>
        </p:txBody>
      </p:sp>
      <p:pic>
        <p:nvPicPr>
          <p:cNvPr id="6" name="Picture 5" descr="A yellow stars on a black background&#10;&#10;AI-generated content may be incorrect.">
            <a:extLst>
              <a:ext uri="{FF2B5EF4-FFF2-40B4-BE49-F238E27FC236}">
                <a16:creationId xmlns:a16="http://schemas.microsoft.com/office/drawing/2014/main" id="{2531F6D1-CBB6-8B03-1849-652261143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58" y="2026852"/>
            <a:ext cx="3121084" cy="3463820"/>
          </a:xfrm>
          <a:prstGeom prst="rect">
            <a:avLst/>
          </a:prstGeom>
        </p:spPr>
      </p:pic>
    </p:spTree>
    <p:extLst>
      <p:ext uri="{BB962C8B-B14F-4D97-AF65-F5344CB8AC3E}">
        <p14:creationId xmlns:p14="http://schemas.microsoft.com/office/powerpoint/2010/main" val="2834872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2E1F-B99C-AA4B-E450-E42DEAF38154}"/>
              </a:ext>
            </a:extLst>
          </p:cNvPr>
          <p:cNvSpPr>
            <a:spLocks noGrp="1"/>
          </p:cNvSpPr>
          <p:nvPr>
            <p:ph type="title"/>
          </p:nvPr>
        </p:nvSpPr>
        <p:spPr>
          <a:xfrm>
            <a:off x="838200" y="365125"/>
            <a:ext cx="10515600" cy="1809664"/>
          </a:xfrm>
        </p:spPr>
        <p:txBody>
          <a:bodyPr>
            <a:noAutofit/>
          </a:bodyPr>
          <a:lstStyle/>
          <a:p>
            <a:r>
              <a:rPr lang="en-GB" dirty="0"/>
              <a:t>Now that you have a general understanding of the Natural Approach, choose the option that best aligns with it in the next slides.</a:t>
            </a:r>
          </a:p>
        </p:txBody>
      </p:sp>
      <p:sp>
        <p:nvSpPr>
          <p:cNvPr id="3" name="Content Placeholder 2">
            <a:extLst>
              <a:ext uri="{FF2B5EF4-FFF2-40B4-BE49-F238E27FC236}">
                <a16:creationId xmlns:a16="http://schemas.microsoft.com/office/drawing/2014/main" id="{E40E3916-0550-C66F-A66D-92808C6DB31A}"/>
              </a:ext>
            </a:extLst>
          </p:cNvPr>
          <p:cNvSpPr>
            <a:spLocks noGrp="1"/>
          </p:cNvSpPr>
          <p:nvPr>
            <p:ph idx="1"/>
          </p:nvPr>
        </p:nvSpPr>
        <p:spPr>
          <a:xfrm>
            <a:off x="838200" y="2508419"/>
            <a:ext cx="5018903" cy="1124465"/>
          </a:xfrm>
        </p:spPr>
        <p:txBody>
          <a:bodyPr>
            <a:normAutofit/>
          </a:bodyPr>
          <a:lstStyle/>
          <a:p>
            <a:pPr marL="0" indent="0" algn="ctr">
              <a:buNone/>
            </a:pPr>
            <a:r>
              <a:rPr lang="en-GB" sz="2500" dirty="0"/>
              <a:t>If you think </a:t>
            </a:r>
            <a:r>
              <a:rPr lang="en-GB" sz="2500" dirty="0">
                <a:solidFill>
                  <a:schemeClr val="tx2">
                    <a:lumMod val="75000"/>
                    <a:lumOff val="25000"/>
                  </a:schemeClr>
                </a:solidFill>
              </a:rPr>
              <a:t>option A</a:t>
            </a:r>
            <a:r>
              <a:rPr lang="en-GB" sz="2500" dirty="0"/>
              <a:t> is correct,</a:t>
            </a:r>
          </a:p>
          <a:p>
            <a:pPr marL="0" indent="0" algn="ctr">
              <a:buNone/>
            </a:pPr>
            <a:r>
              <a:rPr lang="en-GB" sz="2500" dirty="0"/>
              <a:t>raise </a:t>
            </a:r>
            <a:r>
              <a:rPr lang="en-GB" sz="2500" dirty="0">
                <a:solidFill>
                  <a:schemeClr val="tx2">
                    <a:lumMod val="75000"/>
                    <a:lumOff val="25000"/>
                  </a:schemeClr>
                </a:solidFill>
              </a:rPr>
              <a:t>five of your fingers</a:t>
            </a:r>
            <a:r>
              <a:rPr lang="en-GB" sz="2500" dirty="0"/>
              <a:t>.</a:t>
            </a:r>
          </a:p>
        </p:txBody>
      </p:sp>
      <p:sp>
        <p:nvSpPr>
          <p:cNvPr id="4" name="Content Placeholder 2">
            <a:extLst>
              <a:ext uri="{FF2B5EF4-FFF2-40B4-BE49-F238E27FC236}">
                <a16:creationId xmlns:a16="http://schemas.microsoft.com/office/drawing/2014/main" id="{3E6DFA44-4D09-AD04-C232-749B1146364B}"/>
              </a:ext>
            </a:extLst>
          </p:cNvPr>
          <p:cNvSpPr txBox="1">
            <a:spLocks/>
          </p:cNvSpPr>
          <p:nvPr/>
        </p:nvSpPr>
        <p:spPr>
          <a:xfrm>
            <a:off x="6851821" y="2508418"/>
            <a:ext cx="4501979" cy="1124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dirty="0"/>
              <a:t>If you think </a:t>
            </a:r>
            <a:r>
              <a:rPr lang="en-GB" sz="2500" dirty="0">
                <a:solidFill>
                  <a:schemeClr val="accent3">
                    <a:lumMod val="60000"/>
                    <a:lumOff val="40000"/>
                  </a:schemeClr>
                </a:solidFill>
              </a:rPr>
              <a:t>option B</a:t>
            </a:r>
            <a:r>
              <a:rPr lang="en-GB" sz="2500" dirty="0"/>
              <a:t> is correct,</a:t>
            </a:r>
          </a:p>
          <a:p>
            <a:pPr marL="0" indent="0" algn="ctr">
              <a:buFont typeface="Arial" panose="020B0604020202020204" pitchFamily="34" charset="0"/>
              <a:buNone/>
            </a:pPr>
            <a:r>
              <a:rPr lang="en-GB" sz="2500" dirty="0"/>
              <a:t>raise only </a:t>
            </a:r>
            <a:r>
              <a:rPr lang="en-GB" sz="2500" dirty="0">
                <a:solidFill>
                  <a:schemeClr val="accent3">
                    <a:lumMod val="60000"/>
                    <a:lumOff val="40000"/>
                  </a:schemeClr>
                </a:solidFill>
              </a:rPr>
              <a:t>one of your fingers</a:t>
            </a:r>
            <a:r>
              <a:rPr lang="en-GB" sz="2500" dirty="0"/>
              <a:t>.</a:t>
            </a:r>
          </a:p>
        </p:txBody>
      </p:sp>
      <p:pic>
        <p:nvPicPr>
          <p:cNvPr id="6" name="Picture 5" descr="A white face with a black background&#10;&#10;AI-generated content may be incorrect.">
            <a:extLst>
              <a:ext uri="{FF2B5EF4-FFF2-40B4-BE49-F238E27FC236}">
                <a16:creationId xmlns:a16="http://schemas.microsoft.com/office/drawing/2014/main" id="{E5BD8781-7E44-9665-E18D-C2ECE429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687" y="3339254"/>
            <a:ext cx="4961643" cy="3322270"/>
          </a:xfrm>
          <a:prstGeom prst="rect">
            <a:avLst/>
          </a:prstGeom>
        </p:spPr>
      </p:pic>
      <p:pic>
        <p:nvPicPr>
          <p:cNvPr id="8" name="Picture 7" descr="A white face and hand&#10;&#10;AI-generated content may be incorrect.">
            <a:extLst>
              <a:ext uri="{FF2B5EF4-FFF2-40B4-BE49-F238E27FC236}">
                <a16:creationId xmlns:a16="http://schemas.microsoft.com/office/drawing/2014/main" id="{703ACAF6-92B3-E036-102D-BF7E670EB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655" y="3429000"/>
            <a:ext cx="2776198" cy="3150516"/>
          </a:xfrm>
          <a:prstGeom prst="rect">
            <a:avLst/>
          </a:prstGeom>
        </p:spPr>
      </p:pic>
    </p:spTree>
    <p:extLst>
      <p:ext uri="{BB962C8B-B14F-4D97-AF65-F5344CB8AC3E}">
        <p14:creationId xmlns:p14="http://schemas.microsoft.com/office/powerpoint/2010/main" val="1749489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42E3-56EE-F723-4FC6-BE7FA69E2E24}"/>
              </a:ext>
            </a:extLst>
          </p:cNvPr>
          <p:cNvSpPr>
            <a:spLocks noGrp="1"/>
          </p:cNvSpPr>
          <p:nvPr>
            <p:ph type="title"/>
          </p:nvPr>
        </p:nvSpPr>
        <p:spPr/>
        <p:txBody>
          <a:bodyPr/>
          <a:lstStyle/>
          <a:p>
            <a:r>
              <a:rPr lang="en-GB" dirty="0"/>
              <a:t>All errors are ______________.</a:t>
            </a:r>
          </a:p>
        </p:txBody>
      </p:sp>
      <p:sp>
        <p:nvSpPr>
          <p:cNvPr id="3" name="Content Placeholder 2">
            <a:extLst>
              <a:ext uri="{FF2B5EF4-FFF2-40B4-BE49-F238E27FC236}">
                <a16:creationId xmlns:a16="http://schemas.microsoft.com/office/drawing/2014/main" id="{75CAFEA6-B29B-C8AD-E35F-30357246C386}"/>
              </a:ext>
            </a:extLst>
          </p:cNvPr>
          <p:cNvSpPr>
            <a:spLocks noGrp="1"/>
          </p:cNvSpPr>
          <p:nvPr>
            <p:ph idx="1"/>
          </p:nvPr>
        </p:nvSpPr>
        <p:spPr>
          <a:xfrm>
            <a:off x="838200" y="1825625"/>
            <a:ext cx="3815080" cy="721148"/>
          </a:xfrm>
        </p:spPr>
        <p:txBody>
          <a:bodyPr>
            <a:normAutofit/>
          </a:bodyPr>
          <a:lstStyle/>
          <a:p>
            <a:pPr marL="0" indent="0">
              <a:buNone/>
            </a:pPr>
            <a:r>
              <a:rPr lang="en-GB" sz="2500" dirty="0"/>
              <a:t>A) directly corrected</a:t>
            </a:r>
          </a:p>
        </p:txBody>
      </p:sp>
      <p:sp>
        <p:nvSpPr>
          <p:cNvPr id="4" name="Content Placeholder 2">
            <a:extLst>
              <a:ext uri="{FF2B5EF4-FFF2-40B4-BE49-F238E27FC236}">
                <a16:creationId xmlns:a16="http://schemas.microsoft.com/office/drawing/2014/main" id="{426B0497-017B-0337-0223-78A38216B35A}"/>
              </a:ext>
            </a:extLst>
          </p:cNvPr>
          <p:cNvSpPr txBox="1">
            <a:spLocks/>
          </p:cNvSpPr>
          <p:nvPr/>
        </p:nvSpPr>
        <p:spPr>
          <a:xfrm>
            <a:off x="6808893" y="1825625"/>
            <a:ext cx="3815080" cy="721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B) not directly corrected</a:t>
            </a:r>
          </a:p>
        </p:txBody>
      </p:sp>
      <p:sp>
        <p:nvSpPr>
          <p:cNvPr id="5" name="Content Placeholder 2">
            <a:extLst>
              <a:ext uri="{FF2B5EF4-FFF2-40B4-BE49-F238E27FC236}">
                <a16:creationId xmlns:a16="http://schemas.microsoft.com/office/drawing/2014/main" id="{CA821750-4764-0412-9211-1F7775B4ED66}"/>
              </a:ext>
            </a:extLst>
          </p:cNvPr>
          <p:cNvSpPr txBox="1">
            <a:spLocks/>
          </p:cNvSpPr>
          <p:nvPr/>
        </p:nvSpPr>
        <p:spPr>
          <a:xfrm>
            <a:off x="649393" y="3915198"/>
            <a:ext cx="10893213" cy="778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NA focuses on communication (and fluency) over accuracy, and directing all errors can hinder communication.</a:t>
            </a:r>
            <a:endParaRPr lang="en-GB" sz="2500" dirty="0">
              <a:solidFill>
                <a:srgbClr val="9A9A9A"/>
              </a:solidFill>
              <a:highlight>
                <a:srgbClr val="C0C0C0"/>
              </a:highlight>
            </a:endParaRPr>
          </a:p>
        </p:txBody>
      </p:sp>
      <p:sp>
        <p:nvSpPr>
          <p:cNvPr id="7" name="TextBox 6">
            <a:extLst>
              <a:ext uri="{FF2B5EF4-FFF2-40B4-BE49-F238E27FC236}">
                <a16:creationId xmlns:a16="http://schemas.microsoft.com/office/drawing/2014/main" id="{7BF12FE3-3728-16D7-0EE0-85C46A29F354}"/>
              </a:ext>
            </a:extLst>
          </p:cNvPr>
          <p:cNvSpPr txBox="1"/>
          <p:nvPr/>
        </p:nvSpPr>
        <p:spPr>
          <a:xfrm>
            <a:off x="649393" y="4893203"/>
            <a:ext cx="9265920" cy="861774"/>
          </a:xfrm>
          <a:prstGeom prst="rect">
            <a:avLst/>
          </a:prstGeom>
          <a:noFill/>
        </p:spPr>
        <p:txBody>
          <a:bodyPr wrap="square">
            <a:spAutoFit/>
          </a:bodyPr>
          <a:lstStyle/>
          <a:p>
            <a:r>
              <a:rPr lang="en-GB" sz="2500" dirty="0">
                <a:highlight>
                  <a:srgbClr val="C0C0C0"/>
                </a:highlight>
              </a:rPr>
              <a:t>Over-correction can lead to anxiety in students, resulting in reduced language absorption.</a:t>
            </a:r>
          </a:p>
        </p:txBody>
      </p:sp>
      <p:pic>
        <p:nvPicPr>
          <p:cNvPr id="8" name="Picture 7" descr="A red x on a black background&#10;&#10;AI-generated content may be incorrect.">
            <a:extLst>
              <a:ext uri="{FF2B5EF4-FFF2-40B4-BE49-F238E27FC236}">
                <a16:creationId xmlns:a16="http://schemas.microsoft.com/office/drawing/2014/main" id="{CE6836E4-2D76-7F4D-F8B4-2F6D3F188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64" y="1385905"/>
            <a:ext cx="1136933" cy="1160868"/>
          </a:xfrm>
          <a:prstGeom prst="rect">
            <a:avLst/>
          </a:prstGeom>
        </p:spPr>
      </p:pic>
    </p:spTree>
    <p:extLst>
      <p:ext uri="{BB962C8B-B14F-4D97-AF65-F5344CB8AC3E}">
        <p14:creationId xmlns:p14="http://schemas.microsoft.com/office/powerpoint/2010/main" val="187359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8E7C-62C4-3570-C483-69225EB60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08E3A-AA3E-1FCB-EB3F-C06978A8BA5C}"/>
              </a:ext>
            </a:extLst>
          </p:cNvPr>
          <p:cNvSpPr>
            <a:spLocks noGrp="1"/>
          </p:cNvSpPr>
          <p:nvPr>
            <p:ph type="title"/>
          </p:nvPr>
        </p:nvSpPr>
        <p:spPr/>
        <p:txBody>
          <a:bodyPr/>
          <a:lstStyle/>
          <a:p>
            <a:r>
              <a:rPr lang="en-GB" dirty="0"/>
              <a:t>NA focuses on ______ rather than ________.</a:t>
            </a:r>
          </a:p>
        </p:txBody>
      </p:sp>
      <p:sp>
        <p:nvSpPr>
          <p:cNvPr id="3" name="Content Placeholder 2">
            <a:extLst>
              <a:ext uri="{FF2B5EF4-FFF2-40B4-BE49-F238E27FC236}">
                <a16:creationId xmlns:a16="http://schemas.microsoft.com/office/drawing/2014/main" id="{E15529F4-4739-8A6C-52A2-7CCA3B27251D}"/>
              </a:ext>
            </a:extLst>
          </p:cNvPr>
          <p:cNvSpPr>
            <a:spLocks noGrp="1"/>
          </p:cNvSpPr>
          <p:nvPr>
            <p:ph idx="1"/>
          </p:nvPr>
        </p:nvSpPr>
        <p:spPr>
          <a:xfrm>
            <a:off x="838200" y="1825625"/>
            <a:ext cx="3815080" cy="721148"/>
          </a:xfrm>
        </p:spPr>
        <p:txBody>
          <a:bodyPr>
            <a:normAutofit/>
          </a:bodyPr>
          <a:lstStyle/>
          <a:p>
            <a:pPr marL="0" indent="0">
              <a:buNone/>
            </a:pPr>
            <a:r>
              <a:rPr lang="en-GB" sz="2500" dirty="0"/>
              <a:t>A) form/meaning</a:t>
            </a:r>
          </a:p>
        </p:txBody>
      </p:sp>
      <p:sp>
        <p:nvSpPr>
          <p:cNvPr id="4" name="Content Placeholder 2">
            <a:extLst>
              <a:ext uri="{FF2B5EF4-FFF2-40B4-BE49-F238E27FC236}">
                <a16:creationId xmlns:a16="http://schemas.microsoft.com/office/drawing/2014/main" id="{041B69CE-F656-D276-E47B-D161B4CA1CDC}"/>
              </a:ext>
            </a:extLst>
          </p:cNvPr>
          <p:cNvSpPr txBox="1">
            <a:spLocks/>
          </p:cNvSpPr>
          <p:nvPr/>
        </p:nvSpPr>
        <p:spPr>
          <a:xfrm>
            <a:off x="6808893" y="1825625"/>
            <a:ext cx="3815080" cy="721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B) meaning/form</a:t>
            </a:r>
          </a:p>
        </p:txBody>
      </p:sp>
      <p:sp>
        <p:nvSpPr>
          <p:cNvPr id="5" name="Content Placeholder 2">
            <a:extLst>
              <a:ext uri="{FF2B5EF4-FFF2-40B4-BE49-F238E27FC236}">
                <a16:creationId xmlns:a16="http://schemas.microsoft.com/office/drawing/2014/main" id="{2317C4F5-4E00-3BB2-B51C-BE85275EA4F9}"/>
              </a:ext>
            </a:extLst>
          </p:cNvPr>
          <p:cNvSpPr txBox="1">
            <a:spLocks/>
          </p:cNvSpPr>
          <p:nvPr/>
        </p:nvSpPr>
        <p:spPr>
          <a:xfrm>
            <a:off x="685798" y="5059892"/>
            <a:ext cx="10893213" cy="853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NA believes people pick up grammar naturally through input. So, it focuses on meaning rather than from.</a:t>
            </a:r>
          </a:p>
        </p:txBody>
      </p:sp>
      <p:sp>
        <p:nvSpPr>
          <p:cNvPr id="6" name="Content Placeholder 2">
            <a:extLst>
              <a:ext uri="{FF2B5EF4-FFF2-40B4-BE49-F238E27FC236}">
                <a16:creationId xmlns:a16="http://schemas.microsoft.com/office/drawing/2014/main" id="{70DBEA07-9B7F-715E-8C36-5EF034A7C325}"/>
              </a:ext>
            </a:extLst>
          </p:cNvPr>
          <p:cNvSpPr txBox="1">
            <a:spLocks/>
          </p:cNvSpPr>
          <p:nvPr/>
        </p:nvSpPr>
        <p:spPr>
          <a:xfrm>
            <a:off x="685798" y="3335963"/>
            <a:ext cx="10893213" cy="975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Meaning stands for vocabulary, context, message and interpretation.</a:t>
            </a:r>
          </a:p>
          <a:p>
            <a:pPr marL="0" indent="0">
              <a:buFont typeface="Arial" panose="020B0604020202020204" pitchFamily="34" charset="0"/>
              <a:buNone/>
            </a:pPr>
            <a:r>
              <a:rPr lang="en-GB" sz="2500" dirty="0"/>
              <a:t>Form stands for sentence structure, tenses, pronunciation and grammar.</a:t>
            </a:r>
          </a:p>
        </p:txBody>
      </p:sp>
      <p:pic>
        <p:nvPicPr>
          <p:cNvPr id="8" name="Picture 7" descr="A red x on a black background&#10;&#10;AI-generated content may be incorrect.">
            <a:extLst>
              <a:ext uri="{FF2B5EF4-FFF2-40B4-BE49-F238E27FC236}">
                <a16:creationId xmlns:a16="http://schemas.microsoft.com/office/drawing/2014/main" id="{4B5EDC83-583C-38B4-3809-87E4047DE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537" y="1427892"/>
            <a:ext cx="1169921" cy="1194551"/>
          </a:xfrm>
          <a:prstGeom prst="rect">
            <a:avLst/>
          </a:prstGeom>
        </p:spPr>
      </p:pic>
    </p:spTree>
    <p:extLst>
      <p:ext uri="{BB962C8B-B14F-4D97-AF65-F5344CB8AC3E}">
        <p14:creationId xmlns:p14="http://schemas.microsoft.com/office/powerpoint/2010/main" val="3244849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03407-4F70-1878-9775-62CAF69D8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A80E3-31AB-F8B6-AF97-0BF97213F9B9}"/>
              </a:ext>
            </a:extLst>
          </p:cNvPr>
          <p:cNvSpPr>
            <a:spLocks noGrp="1"/>
          </p:cNvSpPr>
          <p:nvPr>
            <p:ph type="title"/>
          </p:nvPr>
        </p:nvSpPr>
        <p:spPr/>
        <p:txBody>
          <a:bodyPr/>
          <a:lstStyle/>
          <a:p>
            <a:r>
              <a:rPr lang="en-GB" dirty="0"/>
              <a:t>_______ skills come first.</a:t>
            </a:r>
          </a:p>
        </p:txBody>
      </p:sp>
      <p:sp>
        <p:nvSpPr>
          <p:cNvPr id="3" name="Content Placeholder 2">
            <a:extLst>
              <a:ext uri="{FF2B5EF4-FFF2-40B4-BE49-F238E27FC236}">
                <a16:creationId xmlns:a16="http://schemas.microsoft.com/office/drawing/2014/main" id="{82CF59C3-72AD-0D41-3BE2-64C062F67A26}"/>
              </a:ext>
            </a:extLst>
          </p:cNvPr>
          <p:cNvSpPr>
            <a:spLocks noGrp="1"/>
          </p:cNvSpPr>
          <p:nvPr>
            <p:ph idx="1"/>
          </p:nvPr>
        </p:nvSpPr>
        <p:spPr>
          <a:xfrm>
            <a:off x="838200" y="1825625"/>
            <a:ext cx="3815080" cy="721148"/>
          </a:xfrm>
        </p:spPr>
        <p:txBody>
          <a:bodyPr>
            <a:noAutofit/>
          </a:bodyPr>
          <a:lstStyle/>
          <a:p>
            <a:pPr marL="0" indent="0">
              <a:buNone/>
            </a:pPr>
            <a:r>
              <a:rPr lang="en-GB" sz="2500" dirty="0"/>
              <a:t>A) Receptive (listening and reading)</a:t>
            </a:r>
          </a:p>
        </p:txBody>
      </p:sp>
      <p:sp>
        <p:nvSpPr>
          <p:cNvPr id="4" name="Content Placeholder 2">
            <a:extLst>
              <a:ext uri="{FF2B5EF4-FFF2-40B4-BE49-F238E27FC236}">
                <a16:creationId xmlns:a16="http://schemas.microsoft.com/office/drawing/2014/main" id="{27D2B70C-1AEA-7C05-371C-AA217F13F312}"/>
              </a:ext>
            </a:extLst>
          </p:cNvPr>
          <p:cNvSpPr txBox="1">
            <a:spLocks/>
          </p:cNvSpPr>
          <p:nvPr/>
        </p:nvSpPr>
        <p:spPr>
          <a:xfrm>
            <a:off x="6808893" y="1825625"/>
            <a:ext cx="3815080" cy="721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B) Productive (speaking and writing)</a:t>
            </a:r>
          </a:p>
        </p:txBody>
      </p:sp>
      <p:sp>
        <p:nvSpPr>
          <p:cNvPr id="5" name="Content Placeholder 2">
            <a:extLst>
              <a:ext uri="{FF2B5EF4-FFF2-40B4-BE49-F238E27FC236}">
                <a16:creationId xmlns:a16="http://schemas.microsoft.com/office/drawing/2014/main" id="{ED6247BC-730A-A9A7-EB45-A8DFBA68D1BC}"/>
              </a:ext>
            </a:extLst>
          </p:cNvPr>
          <p:cNvSpPr txBox="1">
            <a:spLocks/>
          </p:cNvSpPr>
          <p:nvPr/>
        </p:nvSpPr>
        <p:spPr>
          <a:xfrm>
            <a:off x="526627" y="4422493"/>
            <a:ext cx="10893213" cy="529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Learners need to understand the language before they can speak or write.</a:t>
            </a:r>
          </a:p>
        </p:txBody>
      </p:sp>
      <p:sp>
        <p:nvSpPr>
          <p:cNvPr id="7" name="Content Placeholder 2">
            <a:extLst>
              <a:ext uri="{FF2B5EF4-FFF2-40B4-BE49-F238E27FC236}">
                <a16:creationId xmlns:a16="http://schemas.microsoft.com/office/drawing/2014/main" id="{868407B7-78A9-07AA-CD85-EA63D2261A7C}"/>
              </a:ext>
            </a:extLst>
          </p:cNvPr>
          <p:cNvSpPr txBox="1">
            <a:spLocks/>
          </p:cNvSpPr>
          <p:nvPr/>
        </p:nvSpPr>
        <p:spPr>
          <a:xfrm>
            <a:off x="526627" y="5102373"/>
            <a:ext cx="10893213" cy="529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Listening and reading help learners pick up new words and grammar naturally.</a:t>
            </a:r>
          </a:p>
        </p:txBody>
      </p:sp>
      <p:sp>
        <p:nvSpPr>
          <p:cNvPr id="8" name="Content Placeholder 2">
            <a:extLst>
              <a:ext uri="{FF2B5EF4-FFF2-40B4-BE49-F238E27FC236}">
                <a16:creationId xmlns:a16="http://schemas.microsoft.com/office/drawing/2014/main" id="{53C3C2E0-6665-FD72-B7A3-394E0C7B631C}"/>
              </a:ext>
            </a:extLst>
          </p:cNvPr>
          <p:cNvSpPr txBox="1">
            <a:spLocks/>
          </p:cNvSpPr>
          <p:nvPr/>
        </p:nvSpPr>
        <p:spPr>
          <a:xfrm>
            <a:off x="526627" y="5782254"/>
            <a:ext cx="10893213" cy="77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It’s how we naturally learn language, just like babies first listen before speaking.</a:t>
            </a:r>
          </a:p>
        </p:txBody>
      </p:sp>
      <p:pic>
        <p:nvPicPr>
          <p:cNvPr id="6" name="Picture 5" descr="A red x on a black background&#10;&#10;AI-generated content may be incorrect.">
            <a:extLst>
              <a:ext uri="{FF2B5EF4-FFF2-40B4-BE49-F238E27FC236}">
                <a16:creationId xmlns:a16="http://schemas.microsoft.com/office/drawing/2014/main" id="{0937C273-E20A-54FE-D6E5-2FEC118B2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27" y="1325988"/>
            <a:ext cx="1169921" cy="1194551"/>
          </a:xfrm>
          <a:prstGeom prst="rect">
            <a:avLst/>
          </a:prstGeom>
        </p:spPr>
      </p:pic>
    </p:spTree>
    <p:extLst>
      <p:ext uri="{BB962C8B-B14F-4D97-AF65-F5344CB8AC3E}">
        <p14:creationId xmlns:p14="http://schemas.microsoft.com/office/powerpoint/2010/main" val="662541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2FE3-2991-6C23-6DD9-47456F425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43C19-4907-1D4F-6749-60E6AC95F75B}"/>
              </a:ext>
            </a:extLst>
          </p:cNvPr>
          <p:cNvSpPr>
            <a:spLocks noGrp="1"/>
          </p:cNvSpPr>
          <p:nvPr>
            <p:ph type="title"/>
          </p:nvPr>
        </p:nvSpPr>
        <p:spPr/>
        <p:txBody>
          <a:bodyPr/>
          <a:lstStyle/>
          <a:p>
            <a:r>
              <a:rPr lang="en-GB" dirty="0"/>
              <a:t>Students are ________________ in order to ________.</a:t>
            </a:r>
          </a:p>
        </p:txBody>
      </p:sp>
      <p:sp>
        <p:nvSpPr>
          <p:cNvPr id="3" name="Content Placeholder 2">
            <a:extLst>
              <a:ext uri="{FF2B5EF4-FFF2-40B4-BE49-F238E27FC236}">
                <a16:creationId xmlns:a16="http://schemas.microsoft.com/office/drawing/2014/main" id="{4B0CACE9-7A0F-8260-BF57-5004F30917A4}"/>
              </a:ext>
            </a:extLst>
          </p:cNvPr>
          <p:cNvSpPr>
            <a:spLocks noGrp="1"/>
          </p:cNvSpPr>
          <p:nvPr>
            <p:ph idx="1"/>
          </p:nvPr>
        </p:nvSpPr>
        <p:spPr>
          <a:xfrm>
            <a:off x="838200" y="1825624"/>
            <a:ext cx="4326924" cy="1448917"/>
          </a:xfrm>
        </p:spPr>
        <p:txBody>
          <a:bodyPr>
            <a:normAutofit/>
          </a:bodyPr>
          <a:lstStyle/>
          <a:p>
            <a:pPr marL="0" indent="0">
              <a:buNone/>
            </a:pPr>
            <a:r>
              <a:rPr lang="en-GB" sz="2500" dirty="0"/>
              <a:t>A) pressured to speak / avoid them from never producing the language.</a:t>
            </a:r>
          </a:p>
        </p:txBody>
      </p:sp>
      <p:sp>
        <p:nvSpPr>
          <p:cNvPr id="4" name="Content Placeholder 2">
            <a:extLst>
              <a:ext uri="{FF2B5EF4-FFF2-40B4-BE49-F238E27FC236}">
                <a16:creationId xmlns:a16="http://schemas.microsoft.com/office/drawing/2014/main" id="{11F31A52-6EFB-F951-8457-6E28AE3906FF}"/>
              </a:ext>
            </a:extLst>
          </p:cNvPr>
          <p:cNvSpPr txBox="1">
            <a:spLocks/>
          </p:cNvSpPr>
          <p:nvPr/>
        </p:nvSpPr>
        <p:spPr>
          <a:xfrm>
            <a:off x="6808892" y="1825625"/>
            <a:ext cx="4065053" cy="181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B) not pressured to speak / reduce anxiety in students, which enhances language absorption.</a:t>
            </a:r>
          </a:p>
        </p:txBody>
      </p:sp>
      <p:sp>
        <p:nvSpPr>
          <p:cNvPr id="8" name="Content Placeholder 2">
            <a:extLst>
              <a:ext uri="{FF2B5EF4-FFF2-40B4-BE49-F238E27FC236}">
                <a16:creationId xmlns:a16="http://schemas.microsoft.com/office/drawing/2014/main" id="{49FD48AA-066F-9768-551C-FCF23375A122}"/>
              </a:ext>
            </a:extLst>
          </p:cNvPr>
          <p:cNvSpPr txBox="1">
            <a:spLocks/>
          </p:cNvSpPr>
          <p:nvPr/>
        </p:nvSpPr>
        <p:spPr>
          <a:xfrm>
            <a:off x="838200" y="5007504"/>
            <a:ext cx="10893213" cy="830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highlight>
                  <a:srgbClr val="C0C0C0"/>
                </a:highlight>
              </a:rPr>
              <a:t>It’s how we naturally learn language, just like babies first listen before speaking.</a:t>
            </a:r>
          </a:p>
        </p:txBody>
      </p:sp>
      <p:pic>
        <p:nvPicPr>
          <p:cNvPr id="5" name="Picture 4" descr="A red x on a black background&#10;&#10;AI-generated content may be incorrect.">
            <a:extLst>
              <a:ext uri="{FF2B5EF4-FFF2-40B4-BE49-F238E27FC236}">
                <a16:creationId xmlns:a16="http://schemas.microsoft.com/office/drawing/2014/main" id="{8E9310D3-99B4-1950-E7FD-F07D4CD6E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537" y="1355531"/>
            <a:ext cx="1169921" cy="1194551"/>
          </a:xfrm>
          <a:prstGeom prst="rect">
            <a:avLst/>
          </a:prstGeom>
        </p:spPr>
      </p:pic>
    </p:spTree>
    <p:extLst>
      <p:ext uri="{BB962C8B-B14F-4D97-AF65-F5344CB8AC3E}">
        <p14:creationId xmlns:p14="http://schemas.microsoft.com/office/powerpoint/2010/main" val="223321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0753-BF35-3A74-2837-BE922C2B7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4CAF5-174E-4002-E8A1-0ED25DC4DED8}"/>
              </a:ext>
            </a:extLst>
          </p:cNvPr>
          <p:cNvSpPr>
            <a:spLocks noGrp="1"/>
          </p:cNvSpPr>
          <p:nvPr>
            <p:ph type="title"/>
          </p:nvPr>
        </p:nvSpPr>
        <p:spPr/>
        <p:txBody>
          <a:bodyPr/>
          <a:lstStyle/>
          <a:p>
            <a:r>
              <a:rPr lang="en-GB" dirty="0"/>
              <a:t>Which two methods are more similar to the Natural Approach?</a:t>
            </a:r>
          </a:p>
        </p:txBody>
      </p:sp>
      <p:sp>
        <p:nvSpPr>
          <p:cNvPr id="3" name="Content Placeholder 2">
            <a:extLst>
              <a:ext uri="{FF2B5EF4-FFF2-40B4-BE49-F238E27FC236}">
                <a16:creationId xmlns:a16="http://schemas.microsoft.com/office/drawing/2014/main" id="{EB9D7A5B-BBDC-D619-8D85-87A569177816}"/>
              </a:ext>
            </a:extLst>
          </p:cNvPr>
          <p:cNvSpPr>
            <a:spLocks noGrp="1"/>
          </p:cNvSpPr>
          <p:nvPr>
            <p:ph idx="1"/>
          </p:nvPr>
        </p:nvSpPr>
        <p:spPr>
          <a:xfrm>
            <a:off x="838200" y="1825624"/>
            <a:ext cx="4326924" cy="1448917"/>
          </a:xfrm>
        </p:spPr>
        <p:txBody>
          <a:bodyPr>
            <a:normAutofit/>
          </a:bodyPr>
          <a:lstStyle/>
          <a:p>
            <a:pPr marL="0" indent="0">
              <a:buNone/>
            </a:pPr>
            <a:r>
              <a:rPr lang="en-GB" sz="2500" dirty="0"/>
              <a:t>A) Total Physical Response and Communicative Language Teaching</a:t>
            </a:r>
          </a:p>
        </p:txBody>
      </p:sp>
      <p:sp>
        <p:nvSpPr>
          <p:cNvPr id="4" name="Content Placeholder 2">
            <a:extLst>
              <a:ext uri="{FF2B5EF4-FFF2-40B4-BE49-F238E27FC236}">
                <a16:creationId xmlns:a16="http://schemas.microsoft.com/office/drawing/2014/main" id="{8B3272B6-274F-9500-2317-35652BC7A6FE}"/>
              </a:ext>
            </a:extLst>
          </p:cNvPr>
          <p:cNvSpPr txBox="1">
            <a:spLocks/>
          </p:cNvSpPr>
          <p:nvPr/>
        </p:nvSpPr>
        <p:spPr>
          <a:xfrm>
            <a:off x="6808892" y="1825625"/>
            <a:ext cx="4065053" cy="1819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B) Direct Method and Community Language Learning </a:t>
            </a:r>
          </a:p>
        </p:txBody>
      </p:sp>
      <p:pic>
        <p:nvPicPr>
          <p:cNvPr id="5" name="Picture 4" descr="A red x on a black background&#10;&#10;AI-generated content may be incorrect.">
            <a:extLst>
              <a:ext uri="{FF2B5EF4-FFF2-40B4-BE49-F238E27FC236}">
                <a16:creationId xmlns:a16="http://schemas.microsoft.com/office/drawing/2014/main" id="{31E4EF34-F7B1-C446-A196-DB574778B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43" y="1441438"/>
            <a:ext cx="1169921" cy="1194551"/>
          </a:xfrm>
          <a:prstGeom prst="rect">
            <a:avLst/>
          </a:prstGeom>
        </p:spPr>
      </p:pic>
    </p:spTree>
    <p:extLst>
      <p:ext uri="{BB962C8B-B14F-4D97-AF65-F5344CB8AC3E}">
        <p14:creationId xmlns:p14="http://schemas.microsoft.com/office/powerpoint/2010/main" val="2290152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EB0191-C3CA-63E3-7347-AD304190C4F3}"/>
              </a:ext>
            </a:extLst>
          </p:cNvPr>
          <p:cNvSpPr>
            <a:spLocks noGrp="1"/>
          </p:cNvSpPr>
          <p:nvPr>
            <p:ph type="title"/>
          </p:nvPr>
        </p:nvSpPr>
        <p:spPr/>
        <p:txBody>
          <a:bodyPr/>
          <a:lstStyle/>
          <a:p>
            <a:r>
              <a:rPr lang="en-GB" dirty="0"/>
              <a:t>Do not confuse Direct Method and the Natural Approach!</a:t>
            </a:r>
          </a:p>
        </p:txBody>
      </p:sp>
      <p:sp>
        <p:nvSpPr>
          <p:cNvPr id="6" name="Title 4">
            <a:extLst>
              <a:ext uri="{FF2B5EF4-FFF2-40B4-BE49-F238E27FC236}">
                <a16:creationId xmlns:a16="http://schemas.microsoft.com/office/drawing/2014/main" id="{0A861407-B6FF-44F8-99FC-4CCDDE8E19F2}"/>
              </a:ext>
            </a:extLst>
          </p:cNvPr>
          <p:cNvSpPr txBox="1">
            <a:spLocks/>
          </p:cNvSpPr>
          <p:nvPr/>
        </p:nvSpPr>
        <p:spPr>
          <a:xfrm>
            <a:off x="838199" y="3034192"/>
            <a:ext cx="10515600" cy="5458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mn-lt"/>
              </a:rPr>
              <a:t>Even though they share some features, there are differences!</a:t>
            </a:r>
          </a:p>
        </p:txBody>
      </p:sp>
      <p:graphicFrame>
        <p:nvGraphicFramePr>
          <p:cNvPr id="8" name="Table 7">
            <a:extLst>
              <a:ext uri="{FF2B5EF4-FFF2-40B4-BE49-F238E27FC236}">
                <a16:creationId xmlns:a16="http://schemas.microsoft.com/office/drawing/2014/main" id="{372568C4-8969-3B63-EE9D-C4253733CA0A}"/>
              </a:ext>
            </a:extLst>
          </p:cNvPr>
          <p:cNvGraphicFramePr>
            <a:graphicFrameLocks noGrp="1"/>
          </p:cNvGraphicFramePr>
          <p:nvPr>
            <p:extLst>
              <p:ext uri="{D42A27DB-BD31-4B8C-83A1-F6EECF244321}">
                <p14:modId xmlns:p14="http://schemas.microsoft.com/office/powerpoint/2010/main" val="969696902"/>
              </p:ext>
            </p:extLst>
          </p:nvPr>
        </p:nvGraphicFramePr>
        <p:xfrm>
          <a:off x="1832186" y="3898693"/>
          <a:ext cx="8527627" cy="2118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52481255"/>
                    </a:ext>
                  </a:extLst>
                </a:gridCol>
                <a:gridCol w="3027680">
                  <a:extLst>
                    <a:ext uri="{9D8B030D-6E8A-4147-A177-3AD203B41FA5}">
                      <a16:colId xmlns:a16="http://schemas.microsoft.com/office/drawing/2014/main" val="2658096294"/>
                    </a:ext>
                  </a:extLst>
                </a:gridCol>
                <a:gridCol w="2790614">
                  <a:extLst>
                    <a:ext uri="{9D8B030D-6E8A-4147-A177-3AD203B41FA5}">
                      <a16:colId xmlns:a16="http://schemas.microsoft.com/office/drawing/2014/main" val="2277274904"/>
                    </a:ext>
                  </a:extLst>
                </a:gridCol>
              </a:tblGrid>
              <a:tr h="0">
                <a:tc>
                  <a:txBody>
                    <a:bodyPr/>
                    <a:lstStyle/>
                    <a:p>
                      <a:endParaRPr lang="en-GB" dirty="0"/>
                    </a:p>
                  </a:txBody>
                  <a:tcPr/>
                </a:tc>
                <a:tc>
                  <a:txBody>
                    <a:bodyPr/>
                    <a:lstStyle/>
                    <a:p>
                      <a:pPr algn="ctr"/>
                      <a:r>
                        <a:rPr lang="en-GB" dirty="0"/>
                        <a:t>The Direct Method</a:t>
                      </a:r>
                    </a:p>
                  </a:txBody>
                  <a:tcPr/>
                </a:tc>
                <a:tc>
                  <a:txBody>
                    <a:bodyPr/>
                    <a:lstStyle/>
                    <a:p>
                      <a:r>
                        <a:rPr lang="en-GB" dirty="0"/>
                        <a:t> The Natural Approach</a:t>
                      </a:r>
                    </a:p>
                  </a:txBody>
                  <a:tcPr/>
                </a:tc>
                <a:extLst>
                  <a:ext uri="{0D108BD9-81ED-4DB2-BD59-A6C34878D82A}">
                    <a16:rowId xmlns:a16="http://schemas.microsoft.com/office/drawing/2014/main" val="2917822823"/>
                  </a:ext>
                </a:extLst>
              </a:tr>
              <a:tr h="370840">
                <a:tc>
                  <a:txBody>
                    <a:bodyPr/>
                    <a:lstStyle/>
                    <a:p>
                      <a:r>
                        <a:rPr lang="en-GB" dirty="0"/>
                        <a:t>Role of L1</a:t>
                      </a:r>
                    </a:p>
                  </a:txBody>
                  <a:tcPr/>
                </a:tc>
                <a:tc>
                  <a:txBody>
                    <a:bodyPr/>
                    <a:lstStyle/>
                    <a:p>
                      <a:r>
                        <a:rPr lang="en-GB" dirty="0"/>
                        <a:t>Strictly prohibited</a:t>
                      </a:r>
                    </a:p>
                  </a:txBody>
                  <a:tcPr/>
                </a:tc>
                <a:tc>
                  <a:txBody>
                    <a:bodyPr/>
                    <a:lstStyle/>
                    <a:p>
                      <a:r>
                        <a:rPr lang="en-GB" dirty="0"/>
                        <a:t>Allowed</a:t>
                      </a:r>
                    </a:p>
                  </a:txBody>
                  <a:tcPr/>
                </a:tc>
                <a:extLst>
                  <a:ext uri="{0D108BD9-81ED-4DB2-BD59-A6C34878D82A}">
                    <a16:rowId xmlns:a16="http://schemas.microsoft.com/office/drawing/2014/main" val="2711513527"/>
                  </a:ext>
                </a:extLst>
              </a:tr>
              <a:tr h="370840">
                <a:tc>
                  <a:txBody>
                    <a:bodyPr/>
                    <a:lstStyle/>
                    <a:p>
                      <a:r>
                        <a:rPr lang="en-GB" dirty="0"/>
                        <a:t>Errors</a:t>
                      </a:r>
                    </a:p>
                  </a:txBody>
                  <a:tcPr/>
                </a:tc>
                <a:tc>
                  <a:txBody>
                    <a:bodyPr/>
                    <a:lstStyle/>
                    <a:p>
                      <a:r>
                        <a:rPr lang="en-GB" dirty="0"/>
                        <a:t>Corrected immediately</a:t>
                      </a:r>
                    </a:p>
                  </a:txBody>
                  <a:tcPr/>
                </a:tc>
                <a:tc>
                  <a:txBody>
                    <a:bodyPr/>
                    <a:lstStyle/>
                    <a:p>
                      <a:r>
                        <a:rPr lang="en-GB" dirty="0"/>
                        <a:t>Tolerated</a:t>
                      </a:r>
                    </a:p>
                  </a:txBody>
                  <a:tcPr/>
                </a:tc>
                <a:extLst>
                  <a:ext uri="{0D108BD9-81ED-4DB2-BD59-A6C34878D82A}">
                    <a16:rowId xmlns:a16="http://schemas.microsoft.com/office/drawing/2014/main" val="2022921012"/>
                  </a:ext>
                </a:extLst>
              </a:tr>
              <a:tr h="370840">
                <a:tc>
                  <a:txBody>
                    <a:bodyPr/>
                    <a:lstStyle/>
                    <a:p>
                      <a:r>
                        <a:rPr lang="en-GB" dirty="0"/>
                        <a:t>Student feelings</a:t>
                      </a:r>
                    </a:p>
                  </a:txBody>
                  <a:tcPr/>
                </a:tc>
                <a:tc>
                  <a:txBody>
                    <a:bodyPr/>
                    <a:lstStyle/>
                    <a:p>
                      <a:r>
                        <a:rPr lang="en-GB" dirty="0"/>
                        <a:t>Are NOT taken into account</a:t>
                      </a:r>
                    </a:p>
                  </a:txBody>
                  <a:tcPr/>
                </a:tc>
                <a:tc>
                  <a:txBody>
                    <a:bodyPr/>
                    <a:lstStyle/>
                    <a:p>
                      <a:r>
                        <a:rPr lang="en-GB" dirty="0"/>
                        <a:t>Are taken into account</a:t>
                      </a:r>
                    </a:p>
                  </a:txBody>
                  <a:tcPr/>
                </a:tc>
                <a:extLst>
                  <a:ext uri="{0D108BD9-81ED-4DB2-BD59-A6C34878D82A}">
                    <a16:rowId xmlns:a16="http://schemas.microsoft.com/office/drawing/2014/main" val="4224774678"/>
                  </a:ext>
                </a:extLst>
              </a:tr>
              <a:tr h="370840">
                <a:tc>
                  <a:txBody>
                    <a:bodyPr/>
                    <a:lstStyle/>
                    <a:p>
                      <a:r>
                        <a:rPr lang="en-GB" dirty="0"/>
                        <a:t>Student participation</a:t>
                      </a:r>
                    </a:p>
                  </a:txBody>
                  <a:tcPr/>
                </a:tc>
                <a:tc>
                  <a:txBody>
                    <a:bodyPr/>
                    <a:lstStyle/>
                    <a:p>
                      <a:r>
                        <a:rPr lang="en-GB" dirty="0"/>
                        <a:t>Primarily listens, speaks when ready</a:t>
                      </a:r>
                    </a:p>
                  </a:txBody>
                  <a:tcPr/>
                </a:tc>
                <a:tc>
                  <a:txBody>
                    <a:bodyPr/>
                    <a:lstStyle/>
                    <a:p>
                      <a:r>
                        <a:rPr lang="en-GB" dirty="0"/>
                        <a:t>Actively participates in speaking</a:t>
                      </a:r>
                    </a:p>
                  </a:txBody>
                  <a:tcPr/>
                </a:tc>
                <a:extLst>
                  <a:ext uri="{0D108BD9-81ED-4DB2-BD59-A6C34878D82A}">
                    <a16:rowId xmlns:a16="http://schemas.microsoft.com/office/drawing/2014/main" val="2951775623"/>
                  </a:ext>
                </a:extLst>
              </a:tr>
            </a:tbl>
          </a:graphicData>
        </a:graphic>
      </p:graphicFrame>
      <p:sp>
        <p:nvSpPr>
          <p:cNvPr id="9" name="Title 4">
            <a:extLst>
              <a:ext uri="{FF2B5EF4-FFF2-40B4-BE49-F238E27FC236}">
                <a16:creationId xmlns:a16="http://schemas.microsoft.com/office/drawing/2014/main" id="{CA27D8FE-E8E7-DEE4-8DA4-44927AFB6135}"/>
              </a:ext>
            </a:extLst>
          </p:cNvPr>
          <p:cNvSpPr txBox="1">
            <a:spLocks/>
          </p:cNvSpPr>
          <p:nvPr/>
        </p:nvSpPr>
        <p:spPr>
          <a:xfrm>
            <a:off x="447040" y="1816554"/>
            <a:ext cx="11419840" cy="545885"/>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mn-lt"/>
              </a:rPr>
              <a:t>The Direct Method is also known as the “Natural Method” but it is not the same thing as the Natural Approach!</a:t>
            </a:r>
          </a:p>
        </p:txBody>
      </p:sp>
    </p:spTree>
    <p:extLst>
      <p:ext uri="{BB962C8B-B14F-4D97-AF65-F5344CB8AC3E}">
        <p14:creationId xmlns:p14="http://schemas.microsoft.com/office/powerpoint/2010/main" val="1651508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A4EE-531A-12CB-204E-E90C4CF6BE6C}"/>
              </a:ext>
            </a:extLst>
          </p:cNvPr>
          <p:cNvSpPr>
            <a:spLocks noGrp="1"/>
          </p:cNvSpPr>
          <p:nvPr>
            <p:ph type="title"/>
          </p:nvPr>
        </p:nvSpPr>
        <p:spPr/>
        <p:txBody>
          <a:bodyPr/>
          <a:lstStyle/>
          <a:p>
            <a:r>
              <a:rPr lang="en-GB" dirty="0"/>
              <a:t>Articles that we are going to take inspect today</a:t>
            </a:r>
          </a:p>
        </p:txBody>
      </p:sp>
      <p:sp>
        <p:nvSpPr>
          <p:cNvPr id="3" name="Content Placeholder 2">
            <a:extLst>
              <a:ext uri="{FF2B5EF4-FFF2-40B4-BE49-F238E27FC236}">
                <a16:creationId xmlns:a16="http://schemas.microsoft.com/office/drawing/2014/main" id="{2224AF92-17A2-DEDB-7F22-EED4DA86055B}"/>
              </a:ext>
            </a:extLst>
          </p:cNvPr>
          <p:cNvSpPr>
            <a:spLocks noGrp="1"/>
          </p:cNvSpPr>
          <p:nvPr>
            <p:ph idx="1"/>
          </p:nvPr>
        </p:nvSpPr>
        <p:spPr/>
        <p:txBody>
          <a:bodyPr/>
          <a:lstStyle/>
          <a:p>
            <a:pPr marL="0" indent="0">
              <a:buNone/>
            </a:pPr>
            <a:r>
              <a:rPr lang="en-GB" dirty="0"/>
              <a:t>1) </a:t>
            </a:r>
            <a:r>
              <a:rPr lang="en-GB" sz="2800" dirty="0"/>
              <a:t>Tehrani, A. R., Barati, H., &amp; Youhanaee, M. (2013). </a:t>
            </a:r>
            <a:r>
              <a:rPr lang="en-GB" sz="2800" b="1" dirty="0"/>
              <a:t>The effect of methodology on learning vocabulary and communication skills in Iranian young learners: A comparison between audiolingual method and natural approach</a:t>
            </a:r>
            <a:r>
              <a:rPr lang="en-GB" sz="2800" dirty="0"/>
              <a:t>. Theory and Practice in Language Studies, 3(6), 968–976.</a:t>
            </a:r>
          </a:p>
          <a:p>
            <a:pPr marL="0" indent="0">
              <a:buNone/>
            </a:pPr>
            <a:endParaRPr lang="en-GB" dirty="0"/>
          </a:p>
          <a:p>
            <a:pPr marL="0" indent="0">
              <a:buNone/>
            </a:pPr>
            <a:r>
              <a:rPr lang="en-GB" dirty="0"/>
              <a:t>2) </a:t>
            </a:r>
            <a:r>
              <a:rPr lang="en-GB" sz="2800" dirty="0" err="1"/>
              <a:t>Uzoqova</a:t>
            </a:r>
            <a:r>
              <a:rPr lang="en-GB" sz="2800" dirty="0"/>
              <a:t>, M. S. (2024). </a:t>
            </a:r>
            <a:r>
              <a:rPr lang="en-GB" sz="2800" b="1" dirty="0"/>
              <a:t>Natural approach techniques in learning a new language</a:t>
            </a:r>
            <a:r>
              <a:rPr lang="en-GB" sz="2800" dirty="0"/>
              <a:t>. </a:t>
            </a:r>
            <a:r>
              <a:rPr lang="en-GB" sz="2800" dirty="0" err="1"/>
              <a:t>Pedagogika</a:t>
            </a:r>
            <a:r>
              <a:rPr lang="en-GB" sz="2800" dirty="0"/>
              <a:t>, </a:t>
            </a:r>
            <a:r>
              <a:rPr lang="en-GB" sz="2800" dirty="0" err="1"/>
              <a:t>Psixologiya</a:t>
            </a:r>
            <a:r>
              <a:rPr lang="en-GB" sz="2800" dirty="0"/>
              <a:t> </a:t>
            </a:r>
            <a:r>
              <a:rPr lang="en-GB" sz="2800" dirty="0" err="1"/>
              <a:t>va</a:t>
            </a:r>
            <a:r>
              <a:rPr lang="en-GB" sz="2800" dirty="0"/>
              <a:t> </a:t>
            </a:r>
            <a:r>
              <a:rPr lang="en-GB" sz="2800" dirty="0" err="1"/>
              <a:t>Ijtimoiy</a:t>
            </a:r>
            <a:r>
              <a:rPr lang="en-GB" sz="2800" dirty="0"/>
              <a:t> </a:t>
            </a:r>
            <a:r>
              <a:rPr lang="en-GB" sz="2800" dirty="0" err="1"/>
              <a:t>Tadqiqotlar</a:t>
            </a:r>
            <a:r>
              <a:rPr lang="en-GB" sz="2800" dirty="0"/>
              <a:t>, 3(7), 85–89.</a:t>
            </a:r>
          </a:p>
          <a:p>
            <a:pPr marL="0" indent="0">
              <a:buNone/>
            </a:pPr>
            <a:endParaRPr lang="en-GB" dirty="0"/>
          </a:p>
        </p:txBody>
      </p:sp>
    </p:spTree>
    <p:extLst>
      <p:ext uri="{BB962C8B-B14F-4D97-AF65-F5344CB8AC3E}">
        <p14:creationId xmlns:p14="http://schemas.microsoft.com/office/powerpoint/2010/main" val="114310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1545E-F89D-56D2-5F3E-2B1F01868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63285-DFA9-C3C1-8338-E8BA686D93B4}"/>
              </a:ext>
            </a:extLst>
          </p:cNvPr>
          <p:cNvSpPr>
            <a:spLocks noGrp="1"/>
          </p:cNvSpPr>
          <p:nvPr>
            <p:ph type="title"/>
          </p:nvPr>
        </p:nvSpPr>
        <p:spPr>
          <a:xfrm>
            <a:off x="838200" y="365125"/>
            <a:ext cx="10515600" cy="2384848"/>
          </a:xfrm>
        </p:spPr>
        <p:txBody>
          <a:bodyPr>
            <a:normAutofit fontScale="90000"/>
          </a:bodyPr>
          <a:lstStyle/>
          <a:p>
            <a:r>
              <a:rPr lang="en-GB" sz="4400" dirty="0"/>
              <a:t>The effect of methodology on learning vocabulary and communication skills in Iranian young learners: A comparison between audiolingual method and natural approach.</a:t>
            </a:r>
            <a:endParaRPr lang="en-GB" dirty="0"/>
          </a:p>
        </p:txBody>
      </p:sp>
      <p:sp>
        <p:nvSpPr>
          <p:cNvPr id="3" name="Content Placeholder 2">
            <a:extLst>
              <a:ext uri="{FF2B5EF4-FFF2-40B4-BE49-F238E27FC236}">
                <a16:creationId xmlns:a16="http://schemas.microsoft.com/office/drawing/2014/main" id="{21353ED4-111C-A814-30B4-9E339733FC58}"/>
              </a:ext>
            </a:extLst>
          </p:cNvPr>
          <p:cNvSpPr>
            <a:spLocks noGrp="1"/>
          </p:cNvSpPr>
          <p:nvPr>
            <p:ph idx="1"/>
          </p:nvPr>
        </p:nvSpPr>
        <p:spPr>
          <a:xfrm>
            <a:off x="838200" y="2807759"/>
            <a:ext cx="10515600" cy="484082"/>
          </a:xfrm>
        </p:spPr>
        <p:txBody>
          <a:bodyPr/>
          <a:lstStyle/>
          <a:p>
            <a:pPr marL="0" indent="0">
              <a:buNone/>
            </a:pPr>
            <a:r>
              <a:rPr lang="en-GB" dirty="0"/>
              <a:t>You can access the article by clicking </a:t>
            </a:r>
            <a:r>
              <a:rPr lang="en-GB" dirty="0">
                <a:hlinkClick r:id="rId2"/>
              </a:rPr>
              <a:t>here</a:t>
            </a:r>
            <a:r>
              <a:rPr lang="en-GB" dirty="0"/>
              <a:t>.</a:t>
            </a:r>
          </a:p>
          <a:p>
            <a:pPr marL="0" indent="0">
              <a:buNone/>
            </a:pPr>
            <a:endParaRPr lang="en-GB" dirty="0"/>
          </a:p>
        </p:txBody>
      </p:sp>
      <p:sp>
        <p:nvSpPr>
          <p:cNvPr id="4" name="Content Placeholder 2">
            <a:extLst>
              <a:ext uri="{FF2B5EF4-FFF2-40B4-BE49-F238E27FC236}">
                <a16:creationId xmlns:a16="http://schemas.microsoft.com/office/drawing/2014/main" id="{5243DD5C-3CBF-F294-48DB-FE25EFCCE51F}"/>
              </a:ext>
            </a:extLst>
          </p:cNvPr>
          <p:cNvSpPr txBox="1">
            <a:spLocks/>
          </p:cNvSpPr>
          <p:nvPr/>
        </p:nvSpPr>
        <p:spPr>
          <a:xfrm>
            <a:off x="838200" y="3738635"/>
            <a:ext cx="10515600" cy="4840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After taking a look on the article, we will break it down in the next slides.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1868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2E4E4C-55DF-A4E6-E057-50EDE4E1071E}"/>
              </a:ext>
            </a:extLst>
          </p:cNvPr>
          <p:cNvSpPr txBox="1">
            <a:spLocks/>
          </p:cNvSpPr>
          <p:nvPr/>
        </p:nvSpPr>
        <p:spPr>
          <a:xfrm>
            <a:off x="3467100" y="336977"/>
            <a:ext cx="5257800" cy="8954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Comprehensible input</a:t>
            </a:r>
          </a:p>
        </p:txBody>
      </p:sp>
      <p:sp>
        <p:nvSpPr>
          <p:cNvPr id="8" name="Title 1">
            <a:extLst>
              <a:ext uri="{FF2B5EF4-FFF2-40B4-BE49-F238E27FC236}">
                <a16:creationId xmlns:a16="http://schemas.microsoft.com/office/drawing/2014/main" id="{47B53548-663B-44A0-823A-C2A14A094D6A}"/>
              </a:ext>
            </a:extLst>
          </p:cNvPr>
          <p:cNvSpPr txBox="1">
            <a:spLocks/>
          </p:cNvSpPr>
          <p:nvPr/>
        </p:nvSpPr>
        <p:spPr>
          <a:xfrm>
            <a:off x="516886" y="1073426"/>
            <a:ext cx="11158227" cy="138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dirty="0"/>
              <a:t>Input refers to any language exposure that a learner receives – spoken or written.</a:t>
            </a:r>
          </a:p>
        </p:txBody>
      </p:sp>
      <p:sp>
        <p:nvSpPr>
          <p:cNvPr id="9" name="Title 1">
            <a:extLst>
              <a:ext uri="{FF2B5EF4-FFF2-40B4-BE49-F238E27FC236}">
                <a16:creationId xmlns:a16="http://schemas.microsoft.com/office/drawing/2014/main" id="{2B3A4F4F-3536-FDE6-E0CF-3DE9581A7F8D}"/>
              </a:ext>
            </a:extLst>
          </p:cNvPr>
          <p:cNvSpPr txBox="1">
            <a:spLocks/>
          </p:cNvSpPr>
          <p:nvPr/>
        </p:nvSpPr>
        <p:spPr>
          <a:xfrm>
            <a:off x="245164" y="1968902"/>
            <a:ext cx="11701669" cy="1588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dirty="0"/>
              <a:t>Comprehensible input refers to </a:t>
            </a:r>
            <a:r>
              <a:rPr lang="en-GB" sz="2500" dirty="0">
                <a:solidFill>
                  <a:srgbClr val="FF0000"/>
                </a:solidFill>
              </a:rPr>
              <a:t>input that a learner can understand</a:t>
            </a:r>
            <a:r>
              <a:rPr lang="en-GB" sz="2500" dirty="0"/>
              <a:t>, </a:t>
            </a:r>
            <a:r>
              <a:rPr lang="en-GB" sz="2500" dirty="0">
                <a:solidFill>
                  <a:srgbClr val="FF0000"/>
                </a:solidFill>
              </a:rPr>
              <a:t>even if they don’t know every word</a:t>
            </a:r>
            <a:r>
              <a:rPr lang="en-GB" sz="2500" dirty="0"/>
              <a:t>. It might be slightly above their current level but makes sense through context, gestures, or prior knowledge.</a:t>
            </a:r>
          </a:p>
        </p:txBody>
      </p:sp>
      <p:sp>
        <p:nvSpPr>
          <p:cNvPr id="12" name="Title 1">
            <a:extLst>
              <a:ext uri="{FF2B5EF4-FFF2-40B4-BE49-F238E27FC236}">
                <a16:creationId xmlns:a16="http://schemas.microsoft.com/office/drawing/2014/main" id="{CFAB580A-17E8-76DE-0D5B-FAE5DA5FC3B5}"/>
              </a:ext>
            </a:extLst>
          </p:cNvPr>
          <p:cNvSpPr txBox="1">
            <a:spLocks/>
          </p:cNvSpPr>
          <p:nvPr/>
        </p:nvSpPr>
        <p:spPr>
          <a:xfrm>
            <a:off x="1374253" y="2962762"/>
            <a:ext cx="2895600" cy="1588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dirty="0"/>
              <a:t>This person is happy.</a:t>
            </a:r>
          </a:p>
        </p:txBody>
      </p:sp>
      <p:sp>
        <p:nvSpPr>
          <p:cNvPr id="13" name="Title 1">
            <a:extLst>
              <a:ext uri="{FF2B5EF4-FFF2-40B4-BE49-F238E27FC236}">
                <a16:creationId xmlns:a16="http://schemas.microsoft.com/office/drawing/2014/main" id="{0C3D5E3E-D795-B6B3-5940-528E01ADCC80}"/>
              </a:ext>
            </a:extLst>
          </p:cNvPr>
          <p:cNvSpPr txBox="1">
            <a:spLocks/>
          </p:cNvSpPr>
          <p:nvPr/>
        </p:nvSpPr>
        <p:spPr>
          <a:xfrm>
            <a:off x="7295322" y="2962762"/>
            <a:ext cx="3637722" cy="1588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dirty="0"/>
              <a:t>This person is lotricious.</a:t>
            </a:r>
          </a:p>
        </p:txBody>
      </p:sp>
      <p:pic>
        <p:nvPicPr>
          <p:cNvPr id="15" name="Picture 14" descr="A black and white drawing of a sad face&#10;&#10;AI-generated content may be incorrect.">
            <a:extLst>
              <a:ext uri="{FF2B5EF4-FFF2-40B4-BE49-F238E27FC236}">
                <a16:creationId xmlns:a16="http://schemas.microsoft.com/office/drawing/2014/main" id="{A936F078-A210-F554-9849-140C5109D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285" y="3583789"/>
            <a:ext cx="2231796" cy="2148312"/>
          </a:xfrm>
          <a:prstGeom prst="rect">
            <a:avLst/>
          </a:prstGeom>
        </p:spPr>
      </p:pic>
      <p:pic>
        <p:nvPicPr>
          <p:cNvPr id="17" name="Picture 16" descr="A black and white image of a smiley face&#10;&#10;AI-generated content may be incorrect.">
            <a:extLst>
              <a:ext uri="{FF2B5EF4-FFF2-40B4-BE49-F238E27FC236}">
                <a16:creationId xmlns:a16="http://schemas.microsoft.com/office/drawing/2014/main" id="{B5D8D3DB-8C92-E1B5-F5D2-B68E2290C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31" y="3490808"/>
            <a:ext cx="2508644" cy="2120401"/>
          </a:xfrm>
          <a:prstGeom prst="rect">
            <a:avLst/>
          </a:prstGeom>
        </p:spPr>
      </p:pic>
      <p:grpSp>
        <p:nvGrpSpPr>
          <p:cNvPr id="25" name="Group 24">
            <a:extLst>
              <a:ext uri="{FF2B5EF4-FFF2-40B4-BE49-F238E27FC236}">
                <a16:creationId xmlns:a16="http://schemas.microsoft.com/office/drawing/2014/main" id="{5A11D173-CBC8-11B2-B877-660DDC4819D2}"/>
              </a:ext>
            </a:extLst>
          </p:cNvPr>
          <p:cNvGrpSpPr/>
          <p:nvPr/>
        </p:nvGrpSpPr>
        <p:grpSpPr>
          <a:xfrm>
            <a:off x="8579217" y="3429000"/>
            <a:ext cx="2047680" cy="2657082"/>
            <a:chOff x="8579217" y="3429000"/>
            <a:chExt cx="2047680" cy="2657082"/>
          </a:xfrm>
        </p:grpSpPr>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5FB7F257-4BDC-ED84-62FC-C5B07A69D246}"/>
                    </a:ext>
                  </a:extLst>
                </p14:cNvPr>
                <p14:cNvContentPartPr/>
                <p14:nvPr/>
              </p14:nvContentPartPr>
              <p14:xfrm>
                <a:off x="9256377" y="3455640"/>
                <a:ext cx="1102320" cy="482040"/>
              </p14:xfrm>
            </p:contentPart>
          </mc:Choice>
          <mc:Fallback xmlns="">
            <p:pic>
              <p:nvPicPr>
                <p:cNvPr id="20" name="Ink 19">
                  <a:extLst>
                    <a:ext uri="{FF2B5EF4-FFF2-40B4-BE49-F238E27FC236}">
                      <a16:creationId xmlns:a16="http://schemas.microsoft.com/office/drawing/2014/main" id="{5FB7F257-4BDC-ED84-62FC-C5B07A69D246}"/>
                    </a:ext>
                  </a:extLst>
                </p:cNvPr>
                <p:cNvPicPr/>
                <p:nvPr/>
              </p:nvPicPr>
              <p:blipFill>
                <a:blip r:embed="rId6"/>
                <a:stretch>
                  <a:fillRect/>
                </a:stretch>
              </p:blipFill>
              <p:spPr>
                <a:xfrm>
                  <a:off x="9220377" y="3419640"/>
                  <a:ext cx="117396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51DD1930-F4FF-8F30-3B63-1A967D38CDF8}"/>
                    </a:ext>
                  </a:extLst>
                </p14:cNvPr>
                <p14:cNvContentPartPr/>
                <p14:nvPr/>
              </p14:nvContentPartPr>
              <p14:xfrm>
                <a:off x="9471657" y="3429000"/>
                <a:ext cx="745920" cy="529920"/>
              </p14:xfrm>
            </p:contentPart>
          </mc:Choice>
          <mc:Fallback xmlns="">
            <p:pic>
              <p:nvPicPr>
                <p:cNvPr id="21" name="Ink 20">
                  <a:extLst>
                    <a:ext uri="{FF2B5EF4-FFF2-40B4-BE49-F238E27FC236}">
                      <a16:creationId xmlns:a16="http://schemas.microsoft.com/office/drawing/2014/main" id="{51DD1930-F4FF-8F30-3B63-1A967D38CDF8}"/>
                    </a:ext>
                  </a:extLst>
                </p:cNvPr>
                <p:cNvPicPr/>
                <p:nvPr/>
              </p:nvPicPr>
              <p:blipFill>
                <a:blip r:embed="rId8"/>
                <a:stretch>
                  <a:fillRect/>
                </a:stretch>
              </p:blipFill>
              <p:spPr>
                <a:xfrm>
                  <a:off x="9436017" y="3393000"/>
                  <a:ext cx="81756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8453F6F8-2AAA-56A4-3BCB-BF2FC0AD9C70}"/>
                    </a:ext>
                  </a:extLst>
                </p14:cNvPr>
                <p14:cNvContentPartPr/>
                <p14:nvPr/>
              </p14:nvContentPartPr>
              <p14:xfrm>
                <a:off x="8579217" y="4075122"/>
                <a:ext cx="2047680" cy="1737000"/>
              </p14:xfrm>
            </p:contentPart>
          </mc:Choice>
          <mc:Fallback xmlns="">
            <p:pic>
              <p:nvPicPr>
                <p:cNvPr id="23" name="Ink 22">
                  <a:extLst>
                    <a:ext uri="{FF2B5EF4-FFF2-40B4-BE49-F238E27FC236}">
                      <a16:creationId xmlns:a16="http://schemas.microsoft.com/office/drawing/2014/main" id="{8453F6F8-2AAA-56A4-3BCB-BF2FC0AD9C70}"/>
                    </a:ext>
                  </a:extLst>
                </p:cNvPr>
                <p:cNvPicPr/>
                <p:nvPr/>
              </p:nvPicPr>
              <p:blipFill>
                <a:blip r:embed="rId10"/>
                <a:stretch>
                  <a:fillRect/>
                </a:stretch>
              </p:blipFill>
              <p:spPr>
                <a:xfrm>
                  <a:off x="8543577" y="4039122"/>
                  <a:ext cx="2119320" cy="180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E8B29356-6AA6-EA7C-D07E-4B19ED5AED8C}"/>
                    </a:ext>
                  </a:extLst>
                </p14:cNvPr>
                <p14:cNvContentPartPr/>
                <p14:nvPr/>
              </p14:nvContentPartPr>
              <p14:xfrm>
                <a:off x="8579577" y="5771082"/>
                <a:ext cx="353880" cy="315000"/>
              </p14:xfrm>
            </p:contentPart>
          </mc:Choice>
          <mc:Fallback xmlns="">
            <p:pic>
              <p:nvPicPr>
                <p:cNvPr id="24" name="Ink 23">
                  <a:extLst>
                    <a:ext uri="{FF2B5EF4-FFF2-40B4-BE49-F238E27FC236}">
                      <a16:creationId xmlns:a16="http://schemas.microsoft.com/office/drawing/2014/main" id="{E8B29356-6AA6-EA7C-D07E-4B19ED5AED8C}"/>
                    </a:ext>
                  </a:extLst>
                </p:cNvPr>
                <p:cNvPicPr/>
                <p:nvPr/>
              </p:nvPicPr>
              <p:blipFill>
                <a:blip r:embed="rId12"/>
                <a:stretch>
                  <a:fillRect/>
                </a:stretch>
              </p:blipFill>
              <p:spPr>
                <a:xfrm>
                  <a:off x="8543937" y="5735082"/>
                  <a:ext cx="425520" cy="386640"/>
                </a:xfrm>
                <a:prstGeom prst="rect">
                  <a:avLst/>
                </a:prstGeom>
              </p:spPr>
            </p:pic>
          </mc:Fallback>
        </mc:AlternateContent>
      </p:grpSp>
      <p:sp>
        <p:nvSpPr>
          <p:cNvPr id="26" name="Title 1">
            <a:extLst>
              <a:ext uri="{FF2B5EF4-FFF2-40B4-BE49-F238E27FC236}">
                <a16:creationId xmlns:a16="http://schemas.microsoft.com/office/drawing/2014/main" id="{AFF2C1B4-7191-1A6F-65E7-504E445596D7}"/>
              </a:ext>
            </a:extLst>
          </p:cNvPr>
          <p:cNvSpPr txBox="1">
            <a:spLocks/>
          </p:cNvSpPr>
          <p:nvPr/>
        </p:nvSpPr>
        <p:spPr>
          <a:xfrm>
            <a:off x="5067276" y="5004874"/>
            <a:ext cx="3637722" cy="1736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dirty="0"/>
              <a:t>Not a real word, I made it up. The input was comprehensible, so you were able to figure out it meant “sad”.</a:t>
            </a:r>
          </a:p>
        </p:txBody>
      </p:sp>
    </p:spTree>
    <p:extLst>
      <p:ext uri="{BB962C8B-B14F-4D97-AF65-F5344CB8AC3E}">
        <p14:creationId xmlns:p14="http://schemas.microsoft.com/office/powerpoint/2010/main" val="384421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56FEB-E4B0-8C38-02FC-83D86F73879D}"/>
              </a:ext>
            </a:extLst>
          </p:cNvPr>
          <p:cNvSpPr>
            <a:spLocks noGrp="1"/>
          </p:cNvSpPr>
          <p:nvPr>
            <p:ph idx="1"/>
          </p:nvPr>
        </p:nvSpPr>
        <p:spPr>
          <a:xfrm>
            <a:off x="838200" y="194534"/>
            <a:ext cx="10515600" cy="472732"/>
          </a:xfrm>
        </p:spPr>
        <p:txBody>
          <a:bodyPr>
            <a:noAutofit/>
          </a:bodyPr>
          <a:lstStyle/>
          <a:p>
            <a:pPr marL="0" indent="0">
              <a:buNone/>
            </a:pPr>
            <a:r>
              <a:rPr lang="en-GB" sz="3000" dirty="0"/>
              <a:t>This article seeks to answer two questions:</a:t>
            </a:r>
          </a:p>
        </p:txBody>
      </p:sp>
      <p:sp>
        <p:nvSpPr>
          <p:cNvPr id="4" name="Content Placeholder 2">
            <a:extLst>
              <a:ext uri="{FF2B5EF4-FFF2-40B4-BE49-F238E27FC236}">
                <a16:creationId xmlns:a16="http://schemas.microsoft.com/office/drawing/2014/main" id="{4DFE9ED9-6632-6282-0B87-AC75A457910B}"/>
              </a:ext>
            </a:extLst>
          </p:cNvPr>
          <p:cNvSpPr txBox="1">
            <a:spLocks/>
          </p:cNvSpPr>
          <p:nvPr/>
        </p:nvSpPr>
        <p:spPr>
          <a:xfrm>
            <a:off x="838200" y="813015"/>
            <a:ext cx="10515600" cy="1213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1) Are audiolingual method and natural approach significantly different in the acquisition of English vocabulary for EFL young learners?</a:t>
            </a:r>
          </a:p>
        </p:txBody>
      </p:sp>
      <p:sp>
        <p:nvSpPr>
          <p:cNvPr id="5" name="Content Placeholder 2">
            <a:extLst>
              <a:ext uri="{FF2B5EF4-FFF2-40B4-BE49-F238E27FC236}">
                <a16:creationId xmlns:a16="http://schemas.microsoft.com/office/drawing/2014/main" id="{ED0BB24D-D1FE-19BB-5C4F-236FDD673FA3}"/>
              </a:ext>
            </a:extLst>
          </p:cNvPr>
          <p:cNvSpPr txBox="1">
            <a:spLocks/>
          </p:cNvSpPr>
          <p:nvPr/>
        </p:nvSpPr>
        <p:spPr>
          <a:xfrm>
            <a:off x="838200" y="1565426"/>
            <a:ext cx="10515600" cy="922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2)Do EFL young learners communicate better in English through Audiolingual method or Natural Approach?</a:t>
            </a:r>
          </a:p>
        </p:txBody>
      </p:sp>
      <p:sp>
        <p:nvSpPr>
          <p:cNvPr id="6" name="Content Placeholder 2">
            <a:extLst>
              <a:ext uri="{FF2B5EF4-FFF2-40B4-BE49-F238E27FC236}">
                <a16:creationId xmlns:a16="http://schemas.microsoft.com/office/drawing/2014/main" id="{31B427AF-5695-BCD9-E034-049D944146D3}"/>
              </a:ext>
            </a:extLst>
          </p:cNvPr>
          <p:cNvSpPr txBox="1">
            <a:spLocks/>
          </p:cNvSpPr>
          <p:nvPr/>
        </p:nvSpPr>
        <p:spPr>
          <a:xfrm>
            <a:off x="838200" y="2576515"/>
            <a:ext cx="10515600" cy="1255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To answer these questions, researchers conducted an experiment involving 40 randomly selected Iranian female young learners aged 7 to 9, enrolled in grades 1,2, and 3 of elementary school.</a:t>
            </a:r>
          </a:p>
        </p:txBody>
      </p:sp>
      <p:sp>
        <p:nvSpPr>
          <p:cNvPr id="7" name="Content Placeholder 2">
            <a:extLst>
              <a:ext uri="{FF2B5EF4-FFF2-40B4-BE49-F238E27FC236}">
                <a16:creationId xmlns:a16="http://schemas.microsoft.com/office/drawing/2014/main" id="{545D3700-48F8-CD8C-F5D6-2550ECFF686B}"/>
              </a:ext>
            </a:extLst>
          </p:cNvPr>
          <p:cNvSpPr txBox="1">
            <a:spLocks/>
          </p:cNvSpPr>
          <p:nvPr/>
        </p:nvSpPr>
        <p:spPr>
          <a:xfrm>
            <a:off x="838200" y="3921236"/>
            <a:ext cx="10515600" cy="1044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The participants were divided into two groups(20/20) and were taught English at two separate schools. In one school, the Audiolingual Method was used, while in the other, the Natural Approach was used.</a:t>
            </a:r>
          </a:p>
        </p:txBody>
      </p:sp>
      <p:sp>
        <p:nvSpPr>
          <p:cNvPr id="8" name="Content Placeholder 2">
            <a:extLst>
              <a:ext uri="{FF2B5EF4-FFF2-40B4-BE49-F238E27FC236}">
                <a16:creationId xmlns:a16="http://schemas.microsoft.com/office/drawing/2014/main" id="{1AACF89A-B5C3-EF33-72D1-CB9C75AA6D2B}"/>
              </a:ext>
            </a:extLst>
          </p:cNvPr>
          <p:cNvSpPr txBox="1">
            <a:spLocks/>
          </p:cNvSpPr>
          <p:nvPr/>
        </p:nvSpPr>
        <p:spPr>
          <a:xfrm>
            <a:off x="838200" y="5292574"/>
            <a:ext cx="10515600" cy="924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After the course, a final test was administered to assess the effectiveness of each method.</a:t>
            </a:r>
          </a:p>
        </p:txBody>
      </p:sp>
    </p:spTree>
    <p:extLst>
      <p:ext uri="{BB962C8B-B14F-4D97-AF65-F5344CB8AC3E}">
        <p14:creationId xmlns:p14="http://schemas.microsoft.com/office/powerpoint/2010/main" val="202086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723BBF0-32E1-B27C-A2CF-5867E539205B}"/>
              </a:ext>
            </a:extLst>
          </p:cNvPr>
          <p:cNvGraphicFramePr>
            <a:graphicFrameLocks noGrp="1"/>
          </p:cNvGraphicFramePr>
          <p:nvPr>
            <p:extLst>
              <p:ext uri="{D42A27DB-BD31-4B8C-83A1-F6EECF244321}">
                <p14:modId xmlns:p14="http://schemas.microsoft.com/office/powerpoint/2010/main" val="1821828087"/>
              </p:ext>
            </p:extLst>
          </p:nvPr>
        </p:nvGraphicFramePr>
        <p:xfrm>
          <a:off x="1724454" y="1029547"/>
          <a:ext cx="8743092" cy="2759590"/>
        </p:xfrm>
        <a:graphic>
          <a:graphicData uri="http://schemas.openxmlformats.org/drawingml/2006/table">
            <a:tbl>
              <a:tblPr firstRow="1" bandRow="1">
                <a:tableStyleId>{5C22544A-7EE6-4342-B048-85BDC9FD1C3A}</a:tableStyleId>
              </a:tblPr>
              <a:tblGrid>
                <a:gridCol w="1655576">
                  <a:extLst>
                    <a:ext uri="{9D8B030D-6E8A-4147-A177-3AD203B41FA5}">
                      <a16:colId xmlns:a16="http://schemas.microsoft.com/office/drawing/2014/main" val="2054297509"/>
                    </a:ext>
                  </a:extLst>
                </a:gridCol>
                <a:gridCol w="2698248">
                  <a:extLst>
                    <a:ext uri="{9D8B030D-6E8A-4147-A177-3AD203B41FA5}">
                      <a16:colId xmlns:a16="http://schemas.microsoft.com/office/drawing/2014/main" val="2008447533"/>
                    </a:ext>
                  </a:extLst>
                </a:gridCol>
                <a:gridCol w="4389268">
                  <a:extLst>
                    <a:ext uri="{9D8B030D-6E8A-4147-A177-3AD203B41FA5}">
                      <a16:colId xmlns:a16="http://schemas.microsoft.com/office/drawing/2014/main" val="2614436690"/>
                    </a:ext>
                  </a:extLst>
                </a:gridCol>
              </a:tblGrid>
              <a:tr h="370840">
                <a:tc>
                  <a:txBody>
                    <a:bodyPr/>
                    <a:lstStyle/>
                    <a:p>
                      <a:pPr algn="ctr"/>
                      <a:r>
                        <a:rPr lang="en-GB" dirty="0"/>
                        <a:t>Method</a:t>
                      </a:r>
                    </a:p>
                  </a:txBody>
                  <a:tcPr/>
                </a:tc>
                <a:tc>
                  <a:txBody>
                    <a:bodyPr/>
                    <a:lstStyle/>
                    <a:p>
                      <a:pPr algn="ctr"/>
                      <a:r>
                        <a:rPr lang="en-GB" dirty="0"/>
                        <a:t>Number of Questions</a:t>
                      </a:r>
                    </a:p>
                  </a:txBody>
                  <a:tcPr/>
                </a:tc>
                <a:tc>
                  <a:txBody>
                    <a:bodyPr/>
                    <a:lstStyle/>
                    <a:p>
                      <a:pPr algn="ctr"/>
                      <a:r>
                        <a:rPr lang="en-GB" dirty="0"/>
                        <a:t>Question Types</a:t>
                      </a:r>
                    </a:p>
                  </a:txBody>
                  <a:tcPr/>
                </a:tc>
                <a:extLst>
                  <a:ext uri="{0D108BD9-81ED-4DB2-BD59-A6C34878D82A}">
                    <a16:rowId xmlns:a16="http://schemas.microsoft.com/office/drawing/2014/main" val="1065734374"/>
                  </a:ext>
                </a:extLst>
              </a:tr>
              <a:tr h="370840">
                <a:tc rowSpan="3">
                  <a:txBody>
                    <a:bodyPr/>
                    <a:lstStyle/>
                    <a:p>
                      <a:pPr algn="ctr"/>
                      <a:r>
                        <a:rPr lang="en-GB" b="1" dirty="0"/>
                        <a:t>Natural Approach</a:t>
                      </a:r>
                    </a:p>
                  </a:txBody>
                  <a:tcPr anchor="ctr"/>
                </a:tc>
                <a:tc rowSpan="3">
                  <a:txBody>
                    <a:bodyPr/>
                    <a:lstStyle/>
                    <a:p>
                      <a:pPr algn="ctr"/>
                      <a:r>
                        <a:rPr lang="en-GB" b="0" dirty="0"/>
                        <a:t>8</a:t>
                      </a:r>
                    </a:p>
                  </a:txBody>
                  <a:tcPr anchor="ctr"/>
                </a:tc>
                <a:tc>
                  <a:txBody>
                    <a:bodyPr/>
                    <a:lstStyle/>
                    <a:p>
                      <a:pPr algn="l"/>
                      <a:r>
                        <a:rPr lang="en-GB" dirty="0"/>
                        <a:t>2 matching pictures with correct answers</a:t>
                      </a:r>
                    </a:p>
                  </a:txBody>
                  <a:tcPr/>
                </a:tc>
                <a:extLst>
                  <a:ext uri="{0D108BD9-81ED-4DB2-BD59-A6C34878D82A}">
                    <a16:rowId xmlns:a16="http://schemas.microsoft.com/office/drawing/2014/main" val="3668101452"/>
                  </a:ext>
                </a:extLst>
              </a:tr>
              <a:tr h="370840">
                <a:tc vMerge="1">
                  <a:txBody>
                    <a:bodyPr/>
                    <a:lstStyle/>
                    <a:p>
                      <a:pPr algn="ctr"/>
                      <a:endParaRPr lang="en-GB" dirty="0"/>
                    </a:p>
                  </a:txBody>
                  <a:tcPr/>
                </a:tc>
                <a:tc vMerge="1">
                  <a:txBody>
                    <a:bodyPr/>
                    <a:lstStyle/>
                    <a:p>
                      <a:pPr algn="ctr"/>
                      <a:endParaRPr lang="en-GB"/>
                    </a:p>
                  </a:txBody>
                  <a:tcPr/>
                </a:tc>
                <a:tc>
                  <a:txBody>
                    <a:bodyPr/>
                    <a:lstStyle/>
                    <a:p>
                      <a:pPr algn="l"/>
                      <a:r>
                        <a:rPr lang="en-GB" dirty="0"/>
                        <a:t>5 drawing and colouring</a:t>
                      </a:r>
                    </a:p>
                  </a:txBody>
                  <a:tcPr/>
                </a:tc>
                <a:extLst>
                  <a:ext uri="{0D108BD9-81ED-4DB2-BD59-A6C34878D82A}">
                    <a16:rowId xmlns:a16="http://schemas.microsoft.com/office/drawing/2014/main" val="962809286"/>
                  </a:ext>
                </a:extLst>
              </a:tr>
              <a:tr h="370840">
                <a:tc vMerge="1">
                  <a:txBody>
                    <a:bodyPr/>
                    <a:lstStyle/>
                    <a:p>
                      <a:pPr algn="ctr"/>
                      <a:endParaRPr lang="en-GB" dirty="0"/>
                    </a:p>
                  </a:txBody>
                  <a:tcPr/>
                </a:tc>
                <a:tc vMerge="1">
                  <a:txBody>
                    <a:bodyPr/>
                    <a:lstStyle/>
                    <a:p>
                      <a:pPr algn="ctr"/>
                      <a:endParaRPr lang="en-GB" dirty="0"/>
                    </a:p>
                  </a:txBody>
                  <a:tcPr/>
                </a:tc>
                <a:tc>
                  <a:txBody>
                    <a:bodyPr/>
                    <a:lstStyle/>
                    <a:p>
                      <a:pPr algn="l"/>
                      <a:r>
                        <a:rPr lang="en-GB" dirty="0"/>
                        <a:t>1 multiple-choice question (visual)</a:t>
                      </a:r>
                    </a:p>
                  </a:txBody>
                  <a:tcPr/>
                </a:tc>
                <a:extLst>
                  <a:ext uri="{0D108BD9-81ED-4DB2-BD59-A6C34878D82A}">
                    <a16:rowId xmlns:a16="http://schemas.microsoft.com/office/drawing/2014/main" val="437650074"/>
                  </a:ext>
                </a:extLst>
              </a:tr>
              <a:tr h="163710">
                <a:tc>
                  <a:txBody>
                    <a:bodyPr/>
                    <a:lstStyle/>
                    <a:p>
                      <a:pPr algn="ctr"/>
                      <a:endParaRPr lang="en-GB" sz="300" dirty="0"/>
                    </a:p>
                  </a:txBody>
                  <a:tcPr>
                    <a:solidFill>
                      <a:srgbClr val="156082"/>
                    </a:solidFill>
                  </a:tcPr>
                </a:tc>
                <a:tc>
                  <a:txBody>
                    <a:bodyPr/>
                    <a:lstStyle/>
                    <a:p>
                      <a:pPr algn="ctr"/>
                      <a:endParaRPr lang="en-GB" sz="300" dirty="0"/>
                    </a:p>
                  </a:txBody>
                  <a:tcPr>
                    <a:solidFill>
                      <a:srgbClr val="156082"/>
                    </a:solidFill>
                  </a:tcPr>
                </a:tc>
                <a:tc>
                  <a:txBody>
                    <a:bodyPr/>
                    <a:lstStyle/>
                    <a:p>
                      <a:pPr algn="l"/>
                      <a:endParaRPr lang="en-GB" sz="300" dirty="0"/>
                    </a:p>
                  </a:txBody>
                  <a:tcPr>
                    <a:solidFill>
                      <a:srgbClr val="156082"/>
                    </a:solidFill>
                  </a:tcPr>
                </a:tc>
                <a:extLst>
                  <a:ext uri="{0D108BD9-81ED-4DB2-BD59-A6C34878D82A}">
                    <a16:rowId xmlns:a16="http://schemas.microsoft.com/office/drawing/2014/main" val="3578865520"/>
                  </a:ext>
                </a:extLst>
              </a:tr>
              <a:tr h="370840">
                <a:tc rowSpan="3">
                  <a:txBody>
                    <a:bodyPr/>
                    <a:lstStyle/>
                    <a:p>
                      <a:pPr algn="ctr"/>
                      <a:r>
                        <a:rPr lang="en-GB" b="1" dirty="0"/>
                        <a:t>Audiolingual Method</a:t>
                      </a:r>
                    </a:p>
                  </a:txBody>
                  <a:tcPr anchor="ctr"/>
                </a:tc>
                <a:tc rowSpan="3">
                  <a:txBody>
                    <a:bodyPr/>
                    <a:lstStyle/>
                    <a:p>
                      <a:pPr algn="ctr"/>
                      <a:r>
                        <a:rPr lang="en-GB" b="0" dirty="0"/>
                        <a:t>18</a:t>
                      </a:r>
                    </a:p>
                  </a:txBody>
                  <a:tcPr anchor="ctr"/>
                </a:tc>
                <a:tc>
                  <a:txBody>
                    <a:bodyPr/>
                    <a:lstStyle/>
                    <a:p>
                      <a:pPr algn="l"/>
                      <a:r>
                        <a:rPr lang="en-GB" dirty="0"/>
                        <a:t>4 wh-questions</a:t>
                      </a:r>
                    </a:p>
                  </a:txBody>
                  <a:tcPr/>
                </a:tc>
                <a:extLst>
                  <a:ext uri="{0D108BD9-81ED-4DB2-BD59-A6C34878D82A}">
                    <a16:rowId xmlns:a16="http://schemas.microsoft.com/office/drawing/2014/main" val="4124456135"/>
                  </a:ext>
                </a:extLst>
              </a:tr>
              <a:tr h="370840">
                <a:tc vMerge="1">
                  <a:txBody>
                    <a:bodyPr/>
                    <a:lstStyle/>
                    <a:p>
                      <a:pPr algn="ctr"/>
                      <a:endParaRPr lang="en-GB" dirty="0"/>
                    </a:p>
                  </a:txBody>
                  <a:tcPr/>
                </a:tc>
                <a:tc vMerge="1">
                  <a:txBody>
                    <a:bodyPr/>
                    <a:lstStyle/>
                    <a:p>
                      <a:pPr algn="ctr"/>
                      <a:endParaRPr lang="en-GB" dirty="0"/>
                    </a:p>
                  </a:txBody>
                  <a:tcPr/>
                </a:tc>
                <a:tc>
                  <a:txBody>
                    <a:bodyPr/>
                    <a:lstStyle/>
                    <a:p>
                      <a:pPr algn="l"/>
                      <a:r>
                        <a:rPr lang="en-GB" dirty="0"/>
                        <a:t>4 yes/no questions</a:t>
                      </a:r>
                    </a:p>
                  </a:txBody>
                  <a:tcPr/>
                </a:tc>
                <a:extLst>
                  <a:ext uri="{0D108BD9-81ED-4DB2-BD59-A6C34878D82A}">
                    <a16:rowId xmlns:a16="http://schemas.microsoft.com/office/drawing/2014/main" val="2253156656"/>
                  </a:ext>
                </a:extLst>
              </a:tr>
              <a:tr h="370840">
                <a:tc vMerge="1">
                  <a:txBody>
                    <a:bodyPr/>
                    <a:lstStyle/>
                    <a:p>
                      <a:pPr algn="ctr"/>
                      <a:endParaRPr lang="en-GB" dirty="0"/>
                    </a:p>
                  </a:txBody>
                  <a:tcPr/>
                </a:tc>
                <a:tc vMerge="1">
                  <a:txBody>
                    <a:bodyPr/>
                    <a:lstStyle/>
                    <a:p>
                      <a:pPr algn="ctr"/>
                      <a:endParaRPr lang="en-GB" dirty="0"/>
                    </a:p>
                  </a:txBody>
                  <a:tcPr/>
                </a:tc>
                <a:tc>
                  <a:txBody>
                    <a:bodyPr/>
                    <a:lstStyle/>
                    <a:p>
                      <a:pPr algn="l"/>
                      <a:r>
                        <a:rPr lang="en-GB" dirty="0"/>
                        <a:t>8 fill-in-the-blank questions</a:t>
                      </a:r>
                    </a:p>
                  </a:txBody>
                  <a:tcPr/>
                </a:tc>
                <a:extLst>
                  <a:ext uri="{0D108BD9-81ED-4DB2-BD59-A6C34878D82A}">
                    <a16:rowId xmlns:a16="http://schemas.microsoft.com/office/drawing/2014/main" val="2742817773"/>
                  </a:ext>
                </a:extLst>
              </a:tr>
            </a:tbl>
          </a:graphicData>
        </a:graphic>
      </p:graphicFrame>
      <p:sp>
        <p:nvSpPr>
          <p:cNvPr id="9" name="Content Placeholder 2">
            <a:extLst>
              <a:ext uri="{FF2B5EF4-FFF2-40B4-BE49-F238E27FC236}">
                <a16:creationId xmlns:a16="http://schemas.microsoft.com/office/drawing/2014/main" id="{C8168226-2B85-944E-9D78-545632D857D6}"/>
              </a:ext>
            </a:extLst>
          </p:cNvPr>
          <p:cNvSpPr txBox="1">
            <a:spLocks/>
          </p:cNvSpPr>
          <p:nvPr/>
        </p:nvSpPr>
        <p:spPr>
          <a:xfrm>
            <a:off x="838200" y="231753"/>
            <a:ext cx="10515600" cy="79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The final tests administered in both schools differed from each other. The details are presented in the table below.</a:t>
            </a:r>
          </a:p>
        </p:txBody>
      </p:sp>
      <p:pic>
        <p:nvPicPr>
          <p:cNvPr id="6" name="Picture 5">
            <a:extLst>
              <a:ext uri="{FF2B5EF4-FFF2-40B4-BE49-F238E27FC236}">
                <a16:creationId xmlns:a16="http://schemas.microsoft.com/office/drawing/2014/main" id="{EAF2BB98-773A-90E0-4059-D5566028E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4" y="4771457"/>
            <a:ext cx="11476051" cy="1373672"/>
          </a:xfrm>
          <a:prstGeom prst="rect">
            <a:avLst/>
          </a:prstGeom>
        </p:spPr>
      </p:pic>
      <p:sp>
        <p:nvSpPr>
          <p:cNvPr id="4" name="Content Placeholder 2">
            <a:extLst>
              <a:ext uri="{FF2B5EF4-FFF2-40B4-BE49-F238E27FC236}">
                <a16:creationId xmlns:a16="http://schemas.microsoft.com/office/drawing/2014/main" id="{20991DCC-BC29-5D0E-9843-5C07CD10084D}"/>
              </a:ext>
            </a:extLst>
          </p:cNvPr>
          <p:cNvSpPr txBox="1">
            <a:spLocks/>
          </p:cNvSpPr>
          <p:nvPr/>
        </p:nvSpPr>
        <p:spPr>
          <a:xfrm>
            <a:off x="838199" y="4021431"/>
            <a:ext cx="10515600" cy="741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Later on, the questions in these two tests were categorized into vocabulary and communicative sections, as shown in the table below.</a:t>
            </a:r>
          </a:p>
        </p:txBody>
      </p:sp>
    </p:spTree>
    <p:extLst>
      <p:ext uri="{BB962C8B-B14F-4D97-AF65-F5344CB8AC3E}">
        <p14:creationId xmlns:p14="http://schemas.microsoft.com/office/powerpoint/2010/main" val="2666711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7C879-DC27-4772-CE78-DA2954119822}"/>
            </a:ext>
          </a:extLst>
        </p:cNvPr>
        <p:cNvGrpSpPr/>
        <p:nvPr/>
      </p:nvGrpSpPr>
      <p:grpSpPr>
        <a:xfrm>
          <a:off x="0" y="0"/>
          <a:ext cx="0" cy="0"/>
          <a:chOff x="0" y="0"/>
          <a:chExt cx="0" cy="0"/>
        </a:xfrm>
      </p:grpSpPr>
      <p:pic>
        <p:nvPicPr>
          <p:cNvPr id="8" name="Picture 7" descr="A table of equality&#10;&#10;AI-generated content may be incorrect.">
            <a:extLst>
              <a:ext uri="{FF2B5EF4-FFF2-40B4-BE49-F238E27FC236}">
                <a16:creationId xmlns:a16="http://schemas.microsoft.com/office/drawing/2014/main" id="{8930F011-F58E-4041-F0E7-867DA66C9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80" y="999708"/>
            <a:ext cx="9506439" cy="2216264"/>
          </a:xfrm>
          <a:prstGeom prst="rect">
            <a:avLst/>
          </a:prstGeom>
        </p:spPr>
      </p:pic>
      <p:sp>
        <p:nvSpPr>
          <p:cNvPr id="9" name="Content Placeholder 2">
            <a:extLst>
              <a:ext uri="{FF2B5EF4-FFF2-40B4-BE49-F238E27FC236}">
                <a16:creationId xmlns:a16="http://schemas.microsoft.com/office/drawing/2014/main" id="{0EBB9C74-095D-9BE8-1D82-7B443AFF7958}"/>
              </a:ext>
            </a:extLst>
          </p:cNvPr>
          <p:cNvSpPr txBox="1">
            <a:spLocks/>
          </p:cNvSpPr>
          <p:nvPr/>
        </p:nvSpPr>
        <p:spPr>
          <a:xfrm>
            <a:off x="838200" y="298126"/>
            <a:ext cx="10515600" cy="781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500" dirty="0"/>
              <a:t>For vocabulary acquisition, the results favored the Natural Approach, with a mean difference of -5.82~, which was found to be statistically significant.</a:t>
            </a:r>
          </a:p>
        </p:txBody>
      </p:sp>
      <p:pic>
        <p:nvPicPr>
          <p:cNvPr id="5" name="Picture 4" descr="A black and white rectangular box with text&#10;&#10;AI-generated content may be incorrect.">
            <a:extLst>
              <a:ext uri="{FF2B5EF4-FFF2-40B4-BE49-F238E27FC236}">
                <a16:creationId xmlns:a16="http://schemas.microsoft.com/office/drawing/2014/main" id="{F3C55E26-9575-356C-59E3-6443FAF9C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881" y="3969534"/>
            <a:ext cx="9430235" cy="2400423"/>
          </a:xfrm>
          <a:prstGeom prst="rect">
            <a:avLst/>
          </a:prstGeom>
        </p:spPr>
      </p:pic>
      <p:sp>
        <p:nvSpPr>
          <p:cNvPr id="10" name="Content Placeholder 2">
            <a:extLst>
              <a:ext uri="{FF2B5EF4-FFF2-40B4-BE49-F238E27FC236}">
                <a16:creationId xmlns:a16="http://schemas.microsoft.com/office/drawing/2014/main" id="{BC5D5C8D-131F-18E3-EED9-DCE74ED55EFD}"/>
              </a:ext>
            </a:extLst>
          </p:cNvPr>
          <p:cNvSpPr txBox="1">
            <a:spLocks/>
          </p:cNvSpPr>
          <p:nvPr/>
        </p:nvSpPr>
        <p:spPr>
          <a:xfrm>
            <a:off x="838198" y="3251278"/>
            <a:ext cx="10515600" cy="781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500" dirty="0"/>
              <a:t>For communication, the results also favored the Natural Approach, with a</a:t>
            </a:r>
          </a:p>
          <a:p>
            <a:pPr marL="0" indent="0">
              <a:spcBef>
                <a:spcPts val="0"/>
              </a:spcBef>
              <a:buFont typeface="Arial" panose="020B0604020202020204" pitchFamily="34" charset="0"/>
              <a:buNone/>
            </a:pPr>
            <a:r>
              <a:rPr lang="en-GB" sz="2500" dirty="0"/>
              <a:t>-3.06~ mean difference.</a:t>
            </a:r>
          </a:p>
        </p:txBody>
      </p:sp>
    </p:spTree>
    <p:extLst>
      <p:ext uri="{BB962C8B-B14F-4D97-AF65-F5344CB8AC3E}">
        <p14:creationId xmlns:p14="http://schemas.microsoft.com/office/powerpoint/2010/main" val="3906698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4EF1-915A-A486-C4FF-A13C0DADE060}"/>
              </a:ext>
            </a:extLst>
          </p:cNvPr>
          <p:cNvSpPr>
            <a:spLocks noGrp="1"/>
          </p:cNvSpPr>
          <p:nvPr>
            <p:ph type="title"/>
          </p:nvPr>
        </p:nvSpPr>
        <p:spPr>
          <a:xfrm>
            <a:off x="838200" y="252307"/>
            <a:ext cx="10515600" cy="3291840"/>
          </a:xfrm>
        </p:spPr>
        <p:txBody>
          <a:bodyPr/>
          <a:lstStyle/>
          <a:p>
            <a:r>
              <a:rPr lang="en-GB" dirty="0"/>
              <a:t>From this article, it can be inferred that the Natural Approach is more efficient when it comes to vocabulary acquisition and communication skills.</a:t>
            </a:r>
          </a:p>
        </p:txBody>
      </p:sp>
    </p:spTree>
    <p:extLst>
      <p:ext uri="{BB962C8B-B14F-4D97-AF65-F5344CB8AC3E}">
        <p14:creationId xmlns:p14="http://schemas.microsoft.com/office/powerpoint/2010/main" val="324331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634A-25F6-C604-71F2-6DC2F5341A77}"/>
              </a:ext>
            </a:extLst>
          </p:cNvPr>
          <p:cNvSpPr>
            <a:spLocks noGrp="1"/>
          </p:cNvSpPr>
          <p:nvPr>
            <p:ph type="title"/>
          </p:nvPr>
        </p:nvSpPr>
        <p:spPr/>
        <p:txBody>
          <a:bodyPr/>
          <a:lstStyle/>
          <a:p>
            <a:r>
              <a:rPr lang="en-GB" dirty="0"/>
              <a:t>“Natural Approach Techniques in Learning A New Language” Article</a:t>
            </a:r>
          </a:p>
        </p:txBody>
      </p:sp>
      <p:sp>
        <p:nvSpPr>
          <p:cNvPr id="3" name="Content Placeholder 2">
            <a:extLst>
              <a:ext uri="{FF2B5EF4-FFF2-40B4-BE49-F238E27FC236}">
                <a16:creationId xmlns:a16="http://schemas.microsoft.com/office/drawing/2014/main" id="{AFD58E51-53A3-DB5C-6443-D48E0621205F}"/>
              </a:ext>
            </a:extLst>
          </p:cNvPr>
          <p:cNvSpPr>
            <a:spLocks noGrp="1"/>
          </p:cNvSpPr>
          <p:nvPr>
            <p:ph idx="1"/>
          </p:nvPr>
        </p:nvSpPr>
        <p:spPr>
          <a:xfrm>
            <a:off x="838200" y="1825625"/>
            <a:ext cx="10515600" cy="484082"/>
          </a:xfrm>
        </p:spPr>
        <p:txBody>
          <a:bodyPr/>
          <a:lstStyle/>
          <a:p>
            <a:pPr marL="0" indent="0">
              <a:buNone/>
            </a:pPr>
            <a:r>
              <a:rPr lang="en-GB" dirty="0"/>
              <a:t>You can access the article by clicking </a:t>
            </a:r>
            <a:r>
              <a:rPr lang="en-GB" dirty="0">
                <a:hlinkClick r:id="rId2"/>
              </a:rPr>
              <a:t>here</a:t>
            </a:r>
            <a:r>
              <a:rPr lang="en-GB" dirty="0"/>
              <a:t>.</a:t>
            </a:r>
          </a:p>
          <a:p>
            <a:pPr marL="0" indent="0">
              <a:buNone/>
            </a:pPr>
            <a:endParaRPr lang="en-GB" dirty="0"/>
          </a:p>
        </p:txBody>
      </p:sp>
      <p:sp>
        <p:nvSpPr>
          <p:cNvPr id="4" name="Content Placeholder 2">
            <a:extLst>
              <a:ext uri="{FF2B5EF4-FFF2-40B4-BE49-F238E27FC236}">
                <a16:creationId xmlns:a16="http://schemas.microsoft.com/office/drawing/2014/main" id="{922F3AF4-A0AF-B10F-3742-3BF4F0E6CEE7}"/>
              </a:ext>
            </a:extLst>
          </p:cNvPr>
          <p:cNvSpPr txBox="1">
            <a:spLocks/>
          </p:cNvSpPr>
          <p:nvPr/>
        </p:nvSpPr>
        <p:spPr>
          <a:xfrm>
            <a:off x="790787" y="2444644"/>
            <a:ext cx="10515600" cy="4840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After taking a look on the article, we will break it down in the next slides.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11571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62A47-BED2-7BAE-C0E4-EB9199981A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5963A-D95F-AAD6-7B59-9E5414CE4802}"/>
              </a:ext>
            </a:extLst>
          </p:cNvPr>
          <p:cNvSpPr>
            <a:spLocks noGrp="1"/>
          </p:cNvSpPr>
          <p:nvPr>
            <p:ph idx="1"/>
          </p:nvPr>
        </p:nvSpPr>
        <p:spPr>
          <a:xfrm>
            <a:off x="838200" y="194534"/>
            <a:ext cx="10515600" cy="472732"/>
          </a:xfrm>
        </p:spPr>
        <p:txBody>
          <a:bodyPr>
            <a:noAutofit/>
          </a:bodyPr>
          <a:lstStyle/>
          <a:p>
            <a:pPr marL="0" indent="0">
              <a:buNone/>
            </a:pPr>
            <a:r>
              <a:rPr lang="en-GB" sz="3000" dirty="0"/>
              <a:t>This article has three objectives:</a:t>
            </a:r>
          </a:p>
        </p:txBody>
      </p:sp>
      <p:sp>
        <p:nvSpPr>
          <p:cNvPr id="4" name="Content Placeholder 2">
            <a:extLst>
              <a:ext uri="{FF2B5EF4-FFF2-40B4-BE49-F238E27FC236}">
                <a16:creationId xmlns:a16="http://schemas.microsoft.com/office/drawing/2014/main" id="{AFEA3F19-A43B-5883-8A38-571FCC01BA3C}"/>
              </a:ext>
            </a:extLst>
          </p:cNvPr>
          <p:cNvSpPr txBox="1">
            <a:spLocks/>
          </p:cNvSpPr>
          <p:nvPr/>
        </p:nvSpPr>
        <p:spPr>
          <a:xfrm>
            <a:off x="838200" y="813014"/>
            <a:ext cx="10515600" cy="752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1) To assess the effectiveness of Natural Approach techniques in improving language proficiency.</a:t>
            </a:r>
          </a:p>
        </p:txBody>
      </p:sp>
      <p:sp>
        <p:nvSpPr>
          <p:cNvPr id="5" name="Content Placeholder 2">
            <a:extLst>
              <a:ext uri="{FF2B5EF4-FFF2-40B4-BE49-F238E27FC236}">
                <a16:creationId xmlns:a16="http://schemas.microsoft.com/office/drawing/2014/main" id="{E79AEF16-571B-E4AF-A72F-DC473B6F2331}"/>
              </a:ext>
            </a:extLst>
          </p:cNvPr>
          <p:cNvSpPr txBox="1">
            <a:spLocks/>
          </p:cNvSpPr>
          <p:nvPr/>
        </p:nvSpPr>
        <p:spPr>
          <a:xfrm>
            <a:off x="838200" y="1565426"/>
            <a:ext cx="10515600" cy="1128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2) To compare the engagement and satisfaction levels of learners using Natural Approach techniques with those using traditional language learning methods</a:t>
            </a:r>
          </a:p>
        </p:txBody>
      </p:sp>
      <p:sp>
        <p:nvSpPr>
          <p:cNvPr id="6" name="Content Placeholder 2">
            <a:extLst>
              <a:ext uri="{FF2B5EF4-FFF2-40B4-BE49-F238E27FC236}">
                <a16:creationId xmlns:a16="http://schemas.microsoft.com/office/drawing/2014/main" id="{94D07C7E-23CE-74A2-DE0B-C740D2E3619F}"/>
              </a:ext>
            </a:extLst>
          </p:cNvPr>
          <p:cNvSpPr txBox="1">
            <a:spLocks/>
          </p:cNvSpPr>
          <p:nvPr/>
        </p:nvSpPr>
        <p:spPr>
          <a:xfrm>
            <a:off x="838200" y="3533208"/>
            <a:ext cx="10515600" cy="1255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To fulfil their objectives, researchers conducted an experiment involving 120 intermediate level participants aged 18 to 30.</a:t>
            </a:r>
          </a:p>
        </p:txBody>
      </p:sp>
      <p:sp>
        <p:nvSpPr>
          <p:cNvPr id="7" name="Content Placeholder 2">
            <a:extLst>
              <a:ext uri="{FF2B5EF4-FFF2-40B4-BE49-F238E27FC236}">
                <a16:creationId xmlns:a16="http://schemas.microsoft.com/office/drawing/2014/main" id="{01EA39CA-7D22-7FEE-FD2E-F16697488C79}"/>
              </a:ext>
            </a:extLst>
          </p:cNvPr>
          <p:cNvSpPr txBox="1">
            <a:spLocks/>
          </p:cNvSpPr>
          <p:nvPr/>
        </p:nvSpPr>
        <p:spPr>
          <a:xfrm>
            <a:off x="838200" y="4457730"/>
            <a:ext cx="10515600" cy="1044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The participants were randomly assigned into two groups and taught English. One group used conventional language learning methods, while the other group used the Natural Approach.</a:t>
            </a:r>
          </a:p>
        </p:txBody>
      </p:sp>
      <p:sp>
        <p:nvSpPr>
          <p:cNvPr id="8" name="Content Placeholder 2">
            <a:extLst>
              <a:ext uri="{FF2B5EF4-FFF2-40B4-BE49-F238E27FC236}">
                <a16:creationId xmlns:a16="http://schemas.microsoft.com/office/drawing/2014/main" id="{704C1FA5-F789-A079-93EF-C3C2EE125569}"/>
              </a:ext>
            </a:extLst>
          </p:cNvPr>
          <p:cNvSpPr txBox="1">
            <a:spLocks/>
          </p:cNvSpPr>
          <p:nvPr/>
        </p:nvSpPr>
        <p:spPr>
          <a:xfrm>
            <a:off x="838200" y="5628440"/>
            <a:ext cx="10515600" cy="1035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In the study, a pre-test and a post-test were used to measure language proficiency, along with surveys to assess engagement and satisfaction.</a:t>
            </a:r>
          </a:p>
        </p:txBody>
      </p:sp>
      <p:sp>
        <p:nvSpPr>
          <p:cNvPr id="2" name="Content Placeholder 2">
            <a:extLst>
              <a:ext uri="{FF2B5EF4-FFF2-40B4-BE49-F238E27FC236}">
                <a16:creationId xmlns:a16="http://schemas.microsoft.com/office/drawing/2014/main" id="{1E5AF975-6E91-5A78-22FF-83A7BD552609}"/>
              </a:ext>
            </a:extLst>
          </p:cNvPr>
          <p:cNvSpPr txBox="1">
            <a:spLocks/>
          </p:cNvSpPr>
          <p:nvPr/>
        </p:nvSpPr>
        <p:spPr>
          <a:xfrm>
            <a:off x="838200" y="2693774"/>
            <a:ext cx="10515600" cy="924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t>3) To evaluate the potential benefits and limitations of the Natural Approach in a contemporary language learning context. </a:t>
            </a:r>
          </a:p>
        </p:txBody>
      </p:sp>
    </p:spTree>
    <p:extLst>
      <p:ext uri="{BB962C8B-B14F-4D97-AF65-F5344CB8AC3E}">
        <p14:creationId xmlns:p14="http://schemas.microsoft.com/office/powerpoint/2010/main" val="190998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5FAB-94AD-22B9-A25B-3B0AE034BD51}"/>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27727B-6287-5B0A-D593-3F94CD60965D}"/>
              </a:ext>
            </a:extLst>
          </p:cNvPr>
          <p:cNvSpPr txBox="1">
            <a:spLocks/>
          </p:cNvSpPr>
          <p:nvPr/>
        </p:nvSpPr>
        <p:spPr>
          <a:xfrm>
            <a:off x="838200" y="231753"/>
            <a:ext cx="10515600" cy="797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There are no additional details about the pre-test, post-test, or surveys; however, the materials and techniques used are specified.</a:t>
            </a:r>
          </a:p>
        </p:txBody>
      </p:sp>
      <p:graphicFrame>
        <p:nvGraphicFramePr>
          <p:cNvPr id="2" name="Table 1">
            <a:extLst>
              <a:ext uri="{FF2B5EF4-FFF2-40B4-BE49-F238E27FC236}">
                <a16:creationId xmlns:a16="http://schemas.microsoft.com/office/drawing/2014/main" id="{53C10733-8639-FE12-268D-72CE9FCED960}"/>
              </a:ext>
            </a:extLst>
          </p:cNvPr>
          <p:cNvGraphicFramePr>
            <a:graphicFrameLocks noGrp="1"/>
          </p:cNvGraphicFramePr>
          <p:nvPr>
            <p:extLst>
              <p:ext uri="{D42A27DB-BD31-4B8C-83A1-F6EECF244321}">
                <p14:modId xmlns:p14="http://schemas.microsoft.com/office/powerpoint/2010/main" val="3247087977"/>
              </p:ext>
            </p:extLst>
          </p:nvPr>
        </p:nvGraphicFramePr>
        <p:xfrm>
          <a:off x="806917" y="1029547"/>
          <a:ext cx="10578164" cy="1112520"/>
        </p:xfrm>
        <a:graphic>
          <a:graphicData uri="http://schemas.openxmlformats.org/drawingml/2006/table">
            <a:tbl>
              <a:tblPr firstRow="1" bandRow="1">
                <a:tableStyleId>{5C22544A-7EE6-4342-B048-85BDC9FD1C3A}</a:tableStyleId>
              </a:tblPr>
              <a:tblGrid>
                <a:gridCol w="3378467">
                  <a:extLst>
                    <a:ext uri="{9D8B030D-6E8A-4147-A177-3AD203B41FA5}">
                      <a16:colId xmlns:a16="http://schemas.microsoft.com/office/drawing/2014/main" val="3201435912"/>
                    </a:ext>
                  </a:extLst>
                </a:gridCol>
                <a:gridCol w="7199697">
                  <a:extLst>
                    <a:ext uri="{9D8B030D-6E8A-4147-A177-3AD203B41FA5}">
                      <a16:colId xmlns:a16="http://schemas.microsoft.com/office/drawing/2014/main" val="2867289178"/>
                    </a:ext>
                  </a:extLst>
                </a:gridCol>
              </a:tblGrid>
              <a:tr h="370840">
                <a:tc>
                  <a:txBody>
                    <a:bodyPr/>
                    <a:lstStyle/>
                    <a:p>
                      <a:pPr algn="ctr"/>
                      <a:r>
                        <a:rPr lang="en-GB" dirty="0"/>
                        <a:t>Group</a:t>
                      </a:r>
                    </a:p>
                  </a:txBody>
                  <a:tcPr/>
                </a:tc>
                <a:tc>
                  <a:txBody>
                    <a:bodyPr/>
                    <a:lstStyle/>
                    <a:p>
                      <a:pPr algn="ctr"/>
                      <a:r>
                        <a:rPr lang="en-GB" dirty="0"/>
                        <a:t>Materials/Techniques Used</a:t>
                      </a:r>
                    </a:p>
                  </a:txBody>
                  <a:tcPr/>
                </a:tc>
                <a:extLst>
                  <a:ext uri="{0D108BD9-81ED-4DB2-BD59-A6C34878D82A}">
                    <a16:rowId xmlns:a16="http://schemas.microsoft.com/office/drawing/2014/main" val="1187814904"/>
                  </a:ext>
                </a:extLst>
              </a:tr>
              <a:tr h="370840">
                <a:tc>
                  <a:txBody>
                    <a:bodyPr/>
                    <a:lstStyle/>
                    <a:p>
                      <a:pPr algn="ctr"/>
                      <a:r>
                        <a:rPr lang="en-GB" b="1" dirty="0"/>
                        <a:t>The Traditional Learning Group</a:t>
                      </a:r>
                    </a:p>
                  </a:txBody>
                  <a:tcPr/>
                </a:tc>
                <a:tc>
                  <a:txBody>
                    <a:bodyPr/>
                    <a:lstStyle/>
                    <a:p>
                      <a:pPr algn="ctr"/>
                      <a:r>
                        <a:rPr lang="en-GB" dirty="0"/>
                        <a:t>textbooks, grammar workbooks, vocabulary lists</a:t>
                      </a:r>
                    </a:p>
                  </a:txBody>
                  <a:tcPr/>
                </a:tc>
                <a:extLst>
                  <a:ext uri="{0D108BD9-81ED-4DB2-BD59-A6C34878D82A}">
                    <a16:rowId xmlns:a16="http://schemas.microsoft.com/office/drawing/2014/main" val="390532976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The Natural Approach Group</a:t>
                      </a:r>
                    </a:p>
                  </a:txBody>
                  <a:tcPr/>
                </a:tc>
                <a:tc>
                  <a:txBody>
                    <a:bodyPr/>
                    <a:lstStyle/>
                    <a:p>
                      <a:pPr algn="ctr"/>
                      <a:r>
                        <a:rPr lang="en-GB" dirty="0"/>
                        <a:t>role-plays, storytelling sessions, conversational practice with natives</a:t>
                      </a:r>
                    </a:p>
                  </a:txBody>
                  <a:tcPr/>
                </a:tc>
                <a:extLst>
                  <a:ext uri="{0D108BD9-81ED-4DB2-BD59-A6C34878D82A}">
                    <a16:rowId xmlns:a16="http://schemas.microsoft.com/office/drawing/2014/main" val="984493286"/>
                  </a:ext>
                </a:extLst>
              </a:tr>
            </a:tbl>
          </a:graphicData>
        </a:graphic>
      </p:graphicFrame>
      <p:sp>
        <p:nvSpPr>
          <p:cNvPr id="3" name="Content Placeholder 2">
            <a:extLst>
              <a:ext uri="{FF2B5EF4-FFF2-40B4-BE49-F238E27FC236}">
                <a16:creationId xmlns:a16="http://schemas.microsoft.com/office/drawing/2014/main" id="{5D8B0F05-F2A8-E52E-2B1D-2C75AF4F5421}"/>
              </a:ext>
            </a:extLst>
          </p:cNvPr>
          <p:cNvSpPr txBox="1">
            <a:spLocks/>
          </p:cNvSpPr>
          <p:nvPr/>
        </p:nvSpPr>
        <p:spPr>
          <a:xfrm>
            <a:off x="806917" y="2232203"/>
            <a:ext cx="3399323" cy="453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And about the results,</a:t>
            </a:r>
          </a:p>
        </p:txBody>
      </p:sp>
      <p:sp>
        <p:nvSpPr>
          <p:cNvPr id="7" name="TextBox 6">
            <a:extLst>
              <a:ext uri="{FF2B5EF4-FFF2-40B4-BE49-F238E27FC236}">
                <a16:creationId xmlns:a16="http://schemas.microsoft.com/office/drawing/2014/main" id="{1C4351D9-D7B5-EB3E-DCDB-2F246E74E452}"/>
              </a:ext>
            </a:extLst>
          </p:cNvPr>
          <p:cNvSpPr txBox="1"/>
          <p:nvPr/>
        </p:nvSpPr>
        <p:spPr>
          <a:xfrm>
            <a:off x="1485899" y="2775584"/>
            <a:ext cx="9220200" cy="2785378"/>
          </a:xfrm>
          <a:prstGeom prst="rect">
            <a:avLst/>
          </a:prstGeom>
          <a:noFill/>
        </p:spPr>
        <p:txBody>
          <a:bodyPr wrap="square">
            <a:spAutoFit/>
          </a:bodyPr>
          <a:lstStyle/>
          <a:p>
            <a:r>
              <a:rPr lang="en-GB" sz="2500" dirty="0"/>
              <a:t>“The results of this study reveal that the Natural Approach techniques led to greater improvements in language proficiency compared to traditional methods. The Natural Approach group showed a significant increase in all areas of language skills, with average post-test scores improving by 30% across listening, speaking, reading, and writing, while the traditional group showed a 15% improvement.”</a:t>
            </a:r>
          </a:p>
        </p:txBody>
      </p:sp>
    </p:spTree>
    <p:extLst>
      <p:ext uri="{BB962C8B-B14F-4D97-AF65-F5344CB8AC3E}">
        <p14:creationId xmlns:p14="http://schemas.microsoft.com/office/powerpoint/2010/main" val="380557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BF35-FE57-2DFC-CC39-76EF1472F7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64F9E2-6A4A-77D2-AE3A-3E10F01B273B}"/>
              </a:ext>
            </a:extLst>
          </p:cNvPr>
          <p:cNvSpPr txBox="1"/>
          <p:nvPr/>
        </p:nvSpPr>
        <p:spPr>
          <a:xfrm>
            <a:off x="2559719" y="387060"/>
            <a:ext cx="7072562" cy="2400657"/>
          </a:xfrm>
          <a:prstGeom prst="rect">
            <a:avLst/>
          </a:prstGeom>
          <a:noFill/>
        </p:spPr>
        <p:txBody>
          <a:bodyPr wrap="square">
            <a:spAutoFit/>
          </a:bodyPr>
          <a:lstStyle/>
          <a:p>
            <a:pPr algn="ctr"/>
            <a:r>
              <a:rPr lang="en-GB" sz="2500" dirty="0"/>
              <a:t>“Engagement and satisfaction surveys also highlighted the advantages of the Natural Approach, with 90% of participants in the Natural Approach group reporting high levels of motivation and enjoyment, compared to 65% in the traditional group.”</a:t>
            </a:r>
          </a:p>
        </p:txBody>
      </p:sp>
      <p:sp>
        <p:nvSpPr>
          <p:cNvPr id="4" name="TextBox 3">
            <a:extLst>
              <a:ext uri="{FF2B5EF4-FFF2-40B4-BE49-F238E27FC236}">
                <a16:creationId xmlns:a16="http://schemas.microsoft.com/office/drawing/2014/main" id="{6A66D253-5F65-2C4E-02B0-718B8CC89951}"/>
              </a:ext>
            </a:extLst>
          </p:cNvPr>
          <p:cNvSpPr txBox="1"/>
          <p:nvPr/>
        </p:nvSpPr>
        <p:spPr>
          <a:xfrm>
            <a:off x="709462" y="3429000"/>
            <a:ext cx="10773076" cy="2246769"/>
          </a:xfrm>
          <a:prstGeom prst="rect">
            <a:avLst/>
          </a:prstGeom>
          <a:noFill/>
        </p:spPr>
        <p:txBody>
          <a:bodyPr wrap="square">
            <a:spAutoFit/>
          </a:bodyPr>
          <a:lstStyle/>
          <a:p>
            <a:r>
              <a:rPr lang="en-GB" sz="2000" dirty="0"/>
              <a:t>“The study also acknowledges some limitations. The sample size was relatively small and homogeneous, which may affect the generalizability of the findings. Future research should involve a larger and more diverse sample to validate the effectiveness of Natural Approach techniques across different learner populations and contexts. Additionally, the study's duration was limited to ten weeks, which may not capture the long-term effects of the Natural Approach. Longer-term studies are needed to assess the sustained impact of these techniques on language proficiency and retention.”</a:t>
            </a:r>
          </a:p>
        </p:txBody>
      </p:sp>
    </p:spTree>
    <p:extLst>
      <p:ext uri="{BB962C8B-B14F-4D97-AF65-F5344CB8AC3E}">
        <p14:creationId xmlns:p14="http://schemas.microsoft.com/office/powerpoint/2010/main" val="176354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CCE91-6124-C0C7-8D12-51C1B9889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FB430-E16F-087A-75D4-566FF15C79A8}"/>
              </a:ext>
            </a:extLst>
          </p:cNvPr>
          <p:cNvSpPr>
            <a:spLocks noGrp="1"/>
          </p:cNvSpPr>
          <p:nvPr>
            <p:ph type="title"/>
          </p:nvPr>
        </p:nvSpPr>
        <p:spPr>
          <a:xfrm>
            <a:off x="838200" y="252306"/>
            <a:ext cx="10515600" cy="6360249"/>
          </a:xfrm>
        </p:spPr>
        <p:txBody>
          <a:bodyPr>
            <a:normAutofit/>
          </a:bodyPr>
          <a:lstStyle/>
          <a:p>
            <a:r>
              <a:rPr lang="en-GB" dirty="0"/>
              <a:t>From this article, it can be inferred that the </a:t>
            </a:r>
            <a:r>
              <a:rPr lang="en-GB" dirty="0">
                <a:solidFill>
                  <a:srgbClr val="FF0000"/>
                </a:solidFill>
              </a:rPr>
              <a:t>Natural Approach techniques offer a promising alternative </a:t>
            </a:r>
            <a:r>
              <a:rPr lang="en-GB" dirty="0"/>
              <a:t>to traditional language instruction methods. By focusing on natural language acquisition through comprehensible input, communicative activities, and immersive experiences, </a:t>
            </a:r>
            <a:r>
              <a:rPr lang="en-GB" dirty="0">
                <a:solidFill>
                  <a:srgbClr val="FF0000"/>
                </a:solidFill>
              </a:rPr>
              <a:t>these techniques can significantly enhance language proficiency and learner engagement</a:t>
            </a:r>
            <a:r>
              <a:rPr lang="en-GB" dirty="0"/>
              <a:t>. </a:t>
            </a:r>
          </a:p>
        </p:txBody>
      </p:sp>
    </p:spTree>
    <p:extLst>
      <p:ext uri="{BB962C8B-B14F-4D97-AF65-F5344CB8AC3E}">
        <p14:creationId xmlns:p14="http://schemas.microsoft.com/office/powerpoint/2010/main" val="4229532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9A32-20B9-31C4-45AE-AAB5E4CF478F}"/>
              </a:ext>
            </a:extLst>
          </p:cNvPr>
          <p:cNvSpPr>
            <a:spLocks noGrp="1"/>
          </p:cNvSpPr>
          <p:nvPr>
            <p:ph type="title"/>
          </p:nvPr>
        </p:nvSpPr>
        <p:spPr>
          <a:xfrm>
            <a:off x="838200" y="365125"/>
            <a:ext cx="2839278" cy="1325563"/>
          </a:xfrm>
        </p:spPr>
        <p:txBody>
          <a:bodyPr/>
          <a:lstStyle/>
          <a:p>
            <a:r>
              <a:rPr lang="en-GB" dirty="0"/>
              <a:t>References</a:t>
            </a:r>
          </a:p>
        </p:txBody>
      </p:sp>
      <p:pic>
        <p:nvPicPr>
          <p:cNvPr id="5" name="Content Placeholder 4" descr="A drawing of a light bulb and a blue balloon&#10;&#10;AI-generated content may be incorrect.">
            <a:extLst>
              <a:ext uri="{FF2B5EF4-FFF2-40B4-BE49-F238E27FC236}">
                <a16:creationId xmlns:a16="http://schemas.microsoft.com/office/drawing/2014/main" id="{AB1AF9CD-374D-219B-86BE-E65B62FBBE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2041" y="2898501"/>
            <a:ext cx="6962141" cy="4351338"/>
          </a:xfrm>
        </p:spPr>
      </p:pic>
      <p:sp>
        <p:nvSpPr>
          <p:cNvPr id="6" name="Title 1">
            <a:extLst>
              <a:ext uri="{FF2B5EF4-FFF2-40B4-BE49-F238E27FC236}">
                <a16:creationId xmlns:a16="http://schemas.microsoft.com/office/drawing/2014/main" id="{8C9A9041-6377-255B-557A-6D47348084C0}"/>
              </a:ext>
            </a:extLst>
          </p:cNvPr>
          <p:cNvSpPr txBox="1">
            <a:spLocks/>
          </p:cNvSpPr>
          <p:nvPr/>
        </p:nvSpPr>
        <p:spPr>
          <a:xfrm>
            <a:off x="509266" y="1424540"/>
            <a:ext cx="5244547" cy="4834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a:t>Brown, R. (1973). </a:t>
            </a:r>
            <a:r>
              <a:rPr lang="en-GB" sz="1500" i="1" dirty="0"/>
              <a:t>A first language: The early stages.</a:t>
            </a:r>
            <a:r>
              <a:rPr lang="en-GB" sz="1500" dirty="0"/>
              <a:t> Harvard University Press.</a:t>
            </a:r>
          </a:p>
          <a:p>
            <a:endParaRPr lang="en-GB" sz="1500" dirty="0"/>
          </a:p>
          <a:p>
            <a:r>
              <a:rPr lang="en-GB" sz="1500" dirty="0"/>
              <a:t>Krashen, S. D., &amp; Terrell, T. D. (1983). </a:t>
            </a:r>
            <a:r>
              <a:rPr lang="en-GB" sz="1500" i="1" dirty="0"/>
              <a:t>The natural approach: Language acquisition in the classroom</a:t>
            </a:r>
            <a:r>
              <a:rPr lang="en-GB" sz="1500" dirty="0"/>
              <a:t>. Prentice Hall.</a:t>
            </a:r>
          </a:p>
          <a:p>
            <a:endParaRPr lang="en-GB" sz="1500" dirty="0"/>
          </a:p>
          <a:p>
            <a:r>
              <a:rPr lang="en-GB" sz="1500" dirty="0"/>
              <a:t>Tehrani, A. R., Barati, H., &amp; Youhanaee, M. (2013). The effect of methodology on learning vocabulary and communication skills in Iranian young learners: A comparison between audiolingual method and natural approach. </a:t>
            </a:r>
            <a:r>
              <a:rPr lang="en-GB" sz="1500" i="1" dirty="0"/>
              <a:t>Theory and Practice in Language Studies, 3</a:t>
            </a:r>
            <a:r>
              <a:rPr lang="en-GB" sz="1500" dirty="0"/>
              <a:t>(6), 968–976.</a:t>
            </a:r>
          </a:p>
          <a:p>
            <a:endParaRPr lang="en-GB" sz="1500" dirty="0"/>
          </a:p>
          <a:p>
            <a:r>
              <a:rPr lang="en-GB" sz="1500" dirty="0"/>
              <a:t>Richards, J. C., &amp; Rodgers, T. S. (2001). </a:t>
            </a:r>
            <a:r>
              <a:rPr lang="en-GB" sz="1500" i="1" dirty="0"/>
              <a:t>Approaches and methods in language teaching</a:t>
            </a:r>
            <a:r>
              <a:rPr lang="en-GB" sz="1500" dirty="0"/>
              <a:t> (2nd ed.). Cambridge University Press.</a:t>
            </a:r>
          </a:p>
          <a:p>
            <a:endParaRPr lang="en-GB" sz="1500" dirty="0"/>
          </a:p>
          <a:p>
            <a:r>
              <a:rPr lang="en-GB" sz="1500" dirty="0"/>
              <a:t>Toprak, T. E. (2019). </a:t>
            </a:r>
            <a:r>
              <a:rPr lang="en-GB" sz="1500" i="1" dirty="0"/>
              <a:t>The Natural Approach</a:t>
            </a:r>
            <a:r>
              <a:rPr lang="en-GB" sz="1500" dirty="0"/>
              <a:t>. Retrieved from </a:t>
            </a:r>
            <a:r>
              <a:rPr lang="en-GB" sz="1500" dirty="0">
                <a:hlinkClick r:id="rId4"/>
              </a:rPr>
              <a:t>https://www.researchgate.net/publication/335466055</a:t>
            </a:r>
            <a:endParaRPr lang="en-GB" sz="1500" dirty="0"/>
          </a:p>
          <a:p>
            <a:endParaRPr lang="en-GB" sz="1500" dirty="0"/>
          </a:p>
          <a:p>
            <a:r>
              <a:rPr lang="en-GB" sz="1500" dirty="0" err="1"/>
              <a:t>Uzoqova</a:t>
            </a:r>
            <a:r>
              <a:rPr lang="en-GB" sz="1500" dirty="0"/>
              <a:t>, M. S. (2024). </a:t>
            </a:r>
            <a:r>
              <a:rPr lang="en-GB" sz="1500" i="1" dirty="0"/>
              <a:t>Natural approach techniques in learning a new language.</a:t>
            </a:r>
            <a:r>
              <a:rPr lang="en-GB" sz="1500" dirty="0"/>
              <a:t> </a:t>
            </a:r>
            <a:r>
              <a:rPr lang="en-GB" sz="1500" i="1" dirty="0" err="1"/>
              <a:t>Pedagogika</a:t>
            </a:r>
            <a:r>
              <a:rPr lang="en-GB" sz="1500" i="1" dirty="0"/>
              <a:t>, </a:t>
            </a:r>
            <a:r>
              <a:rPr lang="en-GB" sz="1500" i="1" dirty="0" err="1"/>
              <a:t>Psixologiya</a:t>
            </a:r>
            <a:r>
              <a:rPr lang="en-GB" sz="1500" i="1" dirty="0"/>
              <a:t> </a:t>
            </a:r>
            <a:r>
              <a:rPr lang="en-GB" sz="1500" i="1" dirty="0" err="1"/>
              <a:t>va</a:t>
            </a:r>
            <a:r>
              <a:rPr lang="en-GB" sz="1500" i="1" dirty="0"/>
              <a:t> </a:t>
            </a:r>
            <a:r>
              <a:rPr lang="en-GB" sz="1500" i="1" dirty="0" err="1"/>
              <a:t>Ijtimoiy</a:t>
            </a:r>
            <a:r>
              <a:rPr lang="en-GB" sz="1500" i="1" dirty="0"/>
              <a:t> </a:t>
            </a:r>
            <a:r>
              <a:rPr lang="en-GB" sz="1500" i="1" dirty="0" err="1"/>
              <a:t>Tadqiqotlar</a:t>
            </a:r>
            <a:r>
              <a:rPr lang="en-GB" sz="1500" i="1" dirty="0"/>
              <a:t>, 3</a:t>
            </a:r>
            <a:r>
              <a:rPr lang="en-GB" sz="1500" dirty="0"/>
              <a:t>(7), 85–89.</a:t>
            </a:r>
          </a:p>
        </p:txBody>
      </p:sp>
    </p:spTree>
    <p:extLst>
      <p:ext uri="{BB962C8B-B14F-4D97-AF65-F5344CB8AC3E}">
        <p14:creationId xmlns:p14="http://schemas.microsoft.com/office/powerpoint/2010/main" val="1897641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artoon of a balloon with a mouse&#10;&#10;AI-generated content may be incorrect.">
            <a:extLst>
              <a:ext uri="{FF2B5EF4-FFF2-40B4-BE49-F238E27FC236}">
                <a16:creationId xmlns:a16="http://schemas.microsoft.com/office/drawing/2014/main" id="{DA687E8D-D15C-AD87-1F5C-DB8E78311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7693"/>
            <a:ext cx="7715250" cy="3784233"/>
          </a:xfrm>
          <a:prstGeom prst="rect">
            <a:avLst/>
          </a:prstGeom>
        </p:spPr>
      </p:pic>
      <p:sp>
        <p:nvSpPr>
          <p:cNvPr id="2" name="Title 1">
            <a:extLst>
              <a:ext uri="{FF2B5EF4-FFF2-40B4-BE49-F238E27FC236}">
                <a16:creationId xmlns:a16="http://schemas.microsoft.com/office/drawing/2014/main" id="{63462F6C-6357-3BC9-8A73-AD16350F17DD}"/>
              </a:ext>
            </a:extLst>
          </p:cNvPr>
          <p:cNvSpPr>
            <a:spLocks noGrp="1"/>
          </p:cNvSpPr>
          <p:nvPr>
            <p:ph type="title"/>
          </p:nvPr>
        </p:nvSpPr>
        <p:spPr>
          <a:xfrm>
            <a:off x="838200" y="-28819"/>
            <a:ext cx="10515600" cy="1325563"/>
          </a:xfrm>
        </p:spPr>
        <p:txBody>
          <a:bodyPr/>
          <a:lstStyle/>
          <a:p>
            <a:pPr algn="ctr"/>
            <a:r>
              <a:rPr lang="en-GB" b="1" dirty="0"/>
              <a:t>Krashen’s language acquisition theory</a:t>
            </a:r>
          </a:p>
        </p:txBody>
      </p:sp>
      <p:sp>
        <p:nvSpPr>
          <p:cNvPr id="3" name="Content Placeholder 2">
            <a:extLst>
              <a:ext uri="{FF2B5EF4-FFF2-40B4-BE49-F238E27FC236}">
                <a16:creationId xmlns:a16="http://schemas.microsoft.com/office/drawing/2014/main" id="{26389F99-2E9C-4451-934A-9DECD288F66B}"/>
              </a:ext>
            </a:extLst>
          </p:cNvPr>
          <p:cNvSpPr>
            <a:spLocks noGrp="1"/>
          </p:cNvSpPr>
          <p:nvPr>
            <p:ph idx="1"/>
          </p:nvPr>
        </p:nvSpPr>
        <p:spPr>
          <a:xfrm>
            <a:off x="838200" y="1026825"/>
            <a:ext cx="10515600" cy="1192534"/>
          </a:xfrm>
        </p:spPr>
        <p:txBody>
          <a:bodyPr>
            <a:normAutofit/>
          </a:bodyPr>
          <a:lstStyle/>
          <a:p>
            <a:pPr marL="0" indent="0" algn="ctr">
              <a:buNone/>
            </a:pPr>
            <a:r>
              <a:rPr lang="en-GB" sz="2500" dirty="0"/>
              <a:t>It refers to </a:t>
            </a:r>
            <a:r>
              <a:rPr lang="en-GB" sz="2500" dirty="0">
                <a:solidFill>
                  <a:srgbClr val="FF0000"/>
                </a:solidFill>
              </a:rPr>
              <a:t>the concept that people learn languages best when they are exposed to meaningful, understandable input in a low-stress environment </a:t>
            </a:r>
            <a:r>
              <a:rPr lang="en-GB" sz="2500" dirty="0"/>
              <a:t>--just like how children </a:t>
            </a:r>
            <a:r>
              <a:rPr lang="en-GB" sz="2500" dirty="0">
                <a:solidFill>
                  <a:srgbClr val="FF0000"/>
                </a:solidFill>
              </a:rPr>
              <a:t>naturally</a:t>
            </a:r>
            <a:r>
              <a:rPr lang="en-GB" sz="2500" dirty="0"/>
              <a:t> acquire their first language.</a:t>
            </a:r>
          </a:p>
        </p:txBody>
      </p:sp>
      <p:sp>
        <p:nvSpPr>
          <p:cNvPr id="5" name="TextBox 4">
            <a:extLst>
              <a:ext uri="{FF2B5EF4-FFF2-40B4-BE49-F238E27FC236}">
                <a16:creationId xmlns:a16="http://schemas.microsoft.com/office/drawing/2014/main" id="{680DEA1C-E12C-5BA2-EAA0-3B694F7266E9}"/>
              </a:ext>
            </a:extLst>
          </p:cNvPr>
          <p:cNvSpPr txBox="1"/>
          <p:nvPr/>
        </p:nvSpPr>
        <p:spPr>
          <a:xfrm>
            <a:off x="1861429" y="2142415"/>
            <a:ext cx="8469142" cy="553998"/>
          </a:xfrm>
          <a:prstGeom prst="rect">
            <a:avLst/>
          </a:prstGeom>
          <a:noFill/>
        </p:spPr>
        <p:txBody>
          <a:bodyPr wrap="square">
            <a:spAutoFit/>
          </a:bodyPr>
          <a:lstStyle/>
          <a:p>
            <a:pPr algn="ctr"/>
            <a:r>
              <a:rPr lang="en-GB" sz="3000" dirty="0"/>
              <a:t>It is based on Krashen’s 5 key hypotheses,</a:t>
            </a:r>
          </a:p>
        </p:txBody>
      </p:sp>
      <p:sp>
        <p:nvSpPr>
          <p:cNvPr id="6" name="TextBox 5">
            <a:extLst>
              <a:ext uri="{FF2B5EF4-FFF2-40B4-BE49-F238E27FC236}">
                <a16:creationId xmlns:a16="http://schemas.microsoft.com/office/drawing/2014/main" id="{A1FAF85B-DA89-3A9D-8A3C-75EBAB304863}"/>
              </a:ext>
            </a:extLst>
          </p:cNvPr>
          <p:cNvSpPr txBox="1"/>
          <p:nvPr/>
        </p:nvSpPr>
        <p:spPr>
          <a:xfrm>
            <a:off x="1636393" y="2600088"/>
            <a:ext cx="8919214" cy="477054"/>
          </a:xfrm>
          <a:prstGeom prst="rect">
            <a:avLst/>
          </a:prstGeom>
          <a:noFill/>
        </p:spPr>
        <p:txBody>
          <a:bodyPr wrap="square">
            <a:spAutoFit/>
          </a:bodyPr>
          <a:lstStyle/>
          <a:p>
            <a:pPr algn="ctr"/>
            <a:r>
              <a:rPr lang="en-GB" sz="2500" dirty="0"/>
              <a:t>which can be remembered using the acronym </a:t>
            </a:r>
            <a:r>
              <a:rPr lang="en-GB" sz="2500" dirty="0">
                <a:solidFill>
                  <a:srgbClr val="FF0000"/>
                </a:solidFill>
              </a:rPr>
              <a:t>MANIA</a:t>
            </a:r>
            <a:r>
              <a:rPr lang="en-GB" sz="2500" dirty="0"/>
              <a:t>.</a:t>
            </a:r>
          </a:p>
        </p:txBody>
      </p:sp>
      <p:sp>
        <p:nvSpPr>
          <p:cNvPr id="8" name="TextBox 7">
            <a:extLst>
              <a:ext uri="{FF2B5EF4-FFF2-40B4-BE49-F238E27FC236}">
                <a16:creationId xmlns:a16="http://schemas.microsoft.com/office/drawing/2014/main" id="{265B18F8-DCB6-E9FD-779D-79A4118AE15A}"/>
              </a:ext>
            </a:extLst>
          </p:cNvPr>
          <p:cNvSpPr txBox="1"/>
          <p:nvPr/>
        </p:nvSpPr>
        <p:spPr>
          <a:xfrm>
            <a:off x="5994066" y="3254051"/>
            <a:ext cx="681789" cy="3477875"/>
          </a:xfrm>
          <a:prstGeom prst="rect">
            <a:avLst/>
          </a:prstGeom>
          <a:noFill/>
        </p:spPr>
        <p:txBody>
          <a:bodyPr wrap="square">
            <a:spAutoFit/>
          </a:bodyPr>
          <a:lstStyle/>
          <a:p>
            <a:r>
              <a:rPr lang="en-GB" sz="4400" dirty="0">
                <a:solidFill>
                  <a:srgbClr val="FF0000"/>
                </a:solidFill>
              </a:rPr>
              <a:t>M </a:t>
            </a:r>
          </a:p>
          <a:p>
            <a:r>
              <a:rPr lang="en-GB" sz="4400" dirty="0">
                <a:solidFill>
                  <a:srgbClr val="FF0000"/>
                </a:solidFill>
              </a:rPr>
              <a:t>A</a:t>
            </a:r>
          </a:p>
          <a:p>
            <a:r>
              <a:rPr lang="en-GB" sz="4400" dirty="0">
                <a:solidFill>
                  <a:srgbClr val="FF0000"/>
                </a:solidFill>
              </a:rPr>
              <a:t>N</a:t>
            </a:r>
          </a:p>
          <a:p>
            <a:r>
              <a:rPr lang="en-GB" sz="4400" dirty="0">
                <a:solidFill>
                  <a:srgbClr val="FF0000"/>
                </a:solidFill>
              </a:rPr>
              <a:t> I</a:t>
            </a:r>
          </a:p>
          <a:p>
            <a:r>
              <a:rPr lang="en-GB" sz="4400" dirty="0">
                <a:solidFill>
                  <a:srgbClr val="FF0000"/>
                </a:solidFill>
              </a:rPr>
              <a:t>A</a:t>
            </a:r>
          </a:p>
        </p:txBody>
      </p:sp>
      <p:sp>
        <p:nvSpPr>
          <p:cNvPr id="10" name="TextBox 9">
            <a:extLst>
              <a:ext uri="{FF2B5EF4-FFF2-40B4-BE49-F238E27FC236}">
                <a16:creationId xmlns:a16="http://schemas.microsoft.com/office/drawing/2014/main" id="{7D02BD16-DC11-AF3A-C598-3BB08CEECA2F}"/>
              </a:ext>
            </a:extLst>
          </p:cNvPr>
          <p:cNvSpPr txBox="1"/>
          <p:nvPr/>
        </p:nvSpPr>
        <p:spPr>
          <a:xfrm>
            <a:off x="6715180" y="3397617"/>
            <a:ext cx="3214104" cy="553998"/>
          </a:xfrm>
          <a:prstGeom prst="rect">
            <a:avLst/>
          </a:prstGeom>
          <a:noFill/>
        </p:spPr>
        <p:txBody>
          <a:bodyPr wrap="square">
            <a:spAutoFit/>
          </a:bodyPr>
          <a:lstStyle/>
          <a:p>
            <a:r>
              <a:rPr lang="en-GB" sz="3000" dirty="0"/>
              <a:t>onitor hypothesis</a:t>
            </a:r>
          </a:p>
        </p:txBody>
      </p:sp>
      <p:sp>
        <p:nvSpPr>
          <p:cNvPr id="11" name="TextBox 10">
            <a:extLst>
              <a:ext uri="{FF2B5EF4-FFF2-40B4-BE49-F238E27FC236}">
                <a16:creationId xmlns:a16="http://schemas.microsoft.com/office/drawing/2014/main" id="{EFB2DF7F-19AC-7568-8A45-AD2007B2DC19}"/>
              </a:ext>
            </a:extLst>
          </p:cNvPr>
          <p:cNvSpPr txBox="1"/>
          <p:nvPr/>
        </p:nvSpPr>
        <p:spPr>
          <a:xfrm>
            <a:off x="6715180" y="4026733"/>
            <a:ext cx="4543370" cy="553998"/>
          </a:xfrm>
          <a:prstGeom prst="rect">
            <a:avLst/>
          </a:prstGeom>
          <a:noFill/>
        </p:spPr>
        <p:txBody>
          <a:bodyPr wrap="square">
            <a:spAutoFit/>
          </a:bodyPr>
          <a:lstStyle/>
          <a:p>
            <a:r>
              <a:rPr lang="en-GB" sz="3000" dirty="0"/>
              <a:t>ffective filter hypothesis</a:t>
            </a:r>
          </a:p>
        </p:txBody>
      </p:sp>
      <p:sp>
        <p:nvSpPr>
          <p:cNvPr id="12" name="TextBox 11">
            <a:extLst>
              <a:ext uri="{FF2B5EF4-FFF2-40B4-BE49-F238E27FC236}">
                <a16:creationId xmlns:a16="http://schemas.microsoft.com/office/drawing/2014/main" id="{37DD21BF-D8E0-4B4A-FF00-D29B07E38AAA}"/>
              </a:ext>
            </a:extLst>
          </p:cNvPr>
          <p:cNvSpPr txBox="1"/>
          <p:nvPr/>
        </p:nvSpPr>
        <p:spPr>
          <a:xfrm>
            <a:off x="6715180" y="4715989"/>
            <a:ext cx="4340170" cy="553998"/>
          </a:xfrm>
          <a:prstGeom prst="rect">
            <a:avLst/>
          </a:prstGeom>
          <a:noFill/>
        </p:spPr>
        <p:txBody>
          <a:bodyPr wrap="square">
            <a:spAutoFit/>
          </a:bodyPr>
          <a:lstStyle/>
          <a:p>
            <a:r>
              <a:rPr lang="en-GB" sz="3000" dirty="0"/>
              <a:t>atural order hypothesis</a:t>
            </a:r>
          </a:p>
        </p:txBody>
      </p:sp>
      <p:sp>
        <p:nvSpPr>
          <p:cNvPr id="13" name="TextBox 12">
            <a:extLst>
              <a:ext uri="{FF2B5EF4-FFF2-40B4-BE49-F238E27FC236}">
                <a16:creationId xmlns:a16="http://schemas.microsoft.com/office/drawing/2014/main" id="{7AE86A62-FE5D-BF2E-3F1B-8944F6ED198C}"/>
              </a:ext>
            </a:extLst>
          </p:cNvPr>
          <p:cNvSpPr txBox="1"/>
          <p:nvPr/>
        </p:nvSpPr>
        <p:spPr>
          <a:xfrm>
            <a:off x="6715180" y="5405245"/>
            <a:ext cx="4340170" cy="553998"/>
          </a:xfrm>
          <a:prstGeom prst="rect">
            <a:avLst/>
          </a:prstGeom>
          <a:noFill/>
        </p:spPr>
        <p:txBody>
          <a:bodyPr wrap="square">
            <a:spAutoFit/>
          </a:bodyPr>
          <a:lstStyle/>
          <a:p>
            <a:r>
              <a:rPr lang="en-GB" sz="3000" dirty="0"/>
              <a:t>nput hypothesis</a:t>
            </a:r>
          </a:p>
        </p:txBody>
      </p:sp>
      <p:sp>
        <p:nvSpPr>
          <p:cNvPr id="14" name="TextBox 13">
            <a:extLst>
              <a:ext uri="{FF2B5EF4-FFF2-40B4-BE49-F238E27FC236}">
                <a16:creationId xmlns:a16="http://schemas.microsoft.com/office/drawing/2014/main" id="{E3221495-4A9B-3724-41A0-C4EF20315635}"/>
              </a:ext>
            </a:extLst>
          </p:cNvPr>
          <p:cNvSpPr txBox="1"/>
          <p:nvPr/>
        </p:nvSpPr>
        <p:spPr>
          <a:xfrm>
            <a:off x="6715180" y="6011389"/>
            <a:ext cx="5965770" cy="553998"/>
          </a:xfrm>
          <a:prstGeom prst="rect">
            <a:avLst/>
          </a:prstGeom>
          <a:noFill/>
        </p:spPr>
        <p:txBody>
          <a:bodyPr wrap="square">
            <a:spAutoFit/>
          </a:bodyPr>
          <a:lstStyle/>
          <a:p>
            <a:r>
              <a:rPr lang="en-GB" sz="3000" dirty="0"/>
              <a:t>cquisition-learning hypothesis</a:t>
            </a:r>
          </a:p>
        </p:txBody>
      </p:sp>
    </p:spTree>
    <p:extLst>
      <p:ext uri="{BB962C8B-B14F-4D97-AF65-F5344CB8AC3E}">
        <p14:creationId xmlns:p14="http://schemas.microsoft.com/office/powerpoint/2010/main" val="81150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0"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oard&#10;&#10;AI-generated content may be incorrect.">
            <a:extLst>
              <a:ext uri="{FF2B5EF4-FFF2-40B4-BE49-F238E27FC236}">
                <a16:creationId xmlns:a16="http://schemas.microsoft.com/office/drawing/2014/main" id="{A38B5185-B98C-5767-7655-D07CFCAC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909" y="2715817"/>
            <a:ext cx="5517131" cy="3448207"/>
          </a:xfrm>
          <a:prstGeom prst="rect">
            <a:avLst/>
          </a:prstGeom>
        </p:spPr>
      </p:pic>
      <p:sp>
        <p:nvSpPr>
          <p:cNvPr id="2" name="Title 1">
            <a:extLst>
              <a:ext uri="{FF2B5EF4-FFF2-40B4-BE49-F238E27FC236}">
                <a16:creationId xmlns:a16="http://schemas.microsoft.com/office/drawing/2014/main" id="{AD8D57F9-012C-90E4-5094-F28EC6FAADD6}"/>
              </a:ext>
            </a:extLst>
          </p:cNvPr>
          <p:cNvSpPr>
            <a:spLocks noGrp="1"/>
          </p:cNvSpPr>
          <p:nvPr>
            <p:ph type="title"/>
          </p:nvPr>
        </p:nvSpPr>
        <p:spPr/>
        <p:txBody>
          <a:bodyPr/>
          <a:lstStyle/>
          <a:p>
            <a:r>
              <a:rPr lang="en-GB" dirty="0"/>
              <a:t>Thank you for your time!</a:t>
            </a:r>
          </a:p>
        </p:txBody>
      </p:sp>
      <p:sp>
        <p:nvSpPr>
          <p:cNvPr id="3" name="Content Placeholder 2">
            <a:extLst>
              <a:ext uri="{FF2B5EF4-FFF2-40B4-BE49-F238E27FC236}">
                <a16:creationId xmlns:a16="http://schemas.microsoft.com/office/drawing/2014/main" id="{C1534D07-BF6D-A9A5-6F0C-5A81A75152B4}"/>
              </a:ext>
            </a:extLst>
          </p:cNvPr>
          <p:cNvSpPr>
            <a:spLocks noGrp="1"/>
          </p:cNvSpPr>
          <p:nvPr>
            <p:ph idx="1"/>
          </p:nvPr>
        </p:nvSpPr>
        <p:spPr>
          <a:xfrm>
            <a:off x="838200" y="1825625"/>
            <a:ext cx="10515600" cy="592455"/>
          </a:xfrm>
        </p:spPr>
        <p:txBody>
          <a:bodyPr/>
          <a:lstStyle/>
          <a:p>
            <a:pPr marL="0" indent="0">
              <a:buNone/>
            </a:pPr>
            <a:r>
              <a:rPr lang="en-GB" dirty="0"/>
              <a:t>End of the presentation.</a:t>
            </a:r>
          </a:p>
        </p:txBody>
      </p:sp>
    </p:spTree>
    <p:extLst>
      <p:ext uri="{BB962C8B-B14F-4D97-AF65-F5344CB8AC3E}">
        <p14:creationId xmlns:p14="http://schemas.microsoft.com/office/powerpoint/2010/main" val="2674974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115E-0A8C-557B-98B2-0BD2889AC0FA}"/>
              </a:ext>
            </a:extLst>
          </p:cNvPr>
          <p:cNvSpPr>
            <a:spLocks noGrp="1"/>
          </p:cNvSpPr>
          <p:nvPr>
            <p:ph type="title"/>
          </p:nvPr>
        </p:nvSpPr>
        <p:spPr/>
        <p:txBody>
          <a:bodyPr/>
          <a:lstStyle/>
          <a:p>
            <a:r>
              <a:rPr lang="en-GB" b="1" dirty="0"/>
              <a:t>The acquisition / learning hypothesis</a:t>
            </a:r>
          </a:p>
        </p:txBody>
      </p:sp>
      <p:pic>
        <p:nvPicPr>
          <p:cNvPr id="5" name="Content Placeholder 4" descr="A drawing of a green worm&#10;&#10;AI-generated content may be incorrect.">
            <a:extLst>
              <a:ext uri="{FF2B5EF4-FFF2-40B4-BE49-F238E27FC236}">
                <a16:creationId xmlns:a16="http://schemas.microsoft.com/office/drawing/2014/main" id="{495B5728-72E2-37A6-5779-161B3A619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617" y="3588815"/>
            <a:ext cx="4920917" cy="3075572"/>
          </a:xfrm>
        </p:spPr>
      </p:pic>
      <p:pic>
        <p:nvPicPr>
          <p:cNvPr id="7" name="Picture 6" descr="A spider drawn on a black background&#10;&#10;AI-generated content may be incorrect.">
            <a:extLst>
              <a:ext uri="{FF2B5EF4-FFF2-40B4-BE49-F238E27FC236}">
                <a16:creationId xmlns:a16="http://schemas.microsoft.com/office/drawing/2014/main" id="{2C0F676E-D3E8-92B5-6D28-6983AD077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514" y="3529560"/>
            <a:ext cx="5110533" cy="3194083"/>
          </a:xfrm>
          <a:prstGeom prst="rect">
            <a:avLst/>
          </a:prstGeom>
        </p:spPr>
      </p:pic>
      <p:sp>
        <p:nvSpPr>
          <p:cNvPr id="9" name="TextBox 8">
            <a:extLst>
              <a:ext uri="{FF2B5EF4-FFF2-40B4-BE49-F238E27FC236}">
                <a16:creationId xmlns:a16="http://schemas.microsoft.com/office/drawing/2014/main" id="{4D3D5702-4DA4-8E95-94FF-494C100D5594}"/>
              </a:ext>
            </a:extLst>
          </p:cNvPr>
          <p:cNvSpPr txBox="1"/>
          <p:nvPr/>
        </p:nvSpPr>
        <p:spPr>
          <a:xfrm>
            <a:off x="731617" y="1512935"/>
            <a:ext cx="10837949" cy="861774"/>
          </a:xfrm>
          <a:prstGeom prst="rect">
            <a:avLst/>
          </a:prstGeom>
          <a:noFill/>
        </p:spPr>
        <p:txBody>
          <a:bodyPr wrap="square">
            <a:spAutoFit/>
          </a:bodyPr>
          <a:lstStyle/>
          <a:p>
            <a:pPr algn="ctr"/>
            <a:r>
              <a:rPr lang="en-GB" sz="2500" dirty="0"/>
              <a:t>The hypothesis claims that </a:t>
            </a:r>
            <a:r>
              <a:rPr lang="en-GB" sz="2500" dirty="0">
                <a:solidFill>
                  <a:srgbClr val="FF0000"/>
                </a:solidFill>
              </a:rPr>
              <a:t>there are two distinctive ways to develop competence </a:t>
            </a:r>
            <a:r>
              <a:rPr lang="en-GB" sz="2500" dirty="0"/>
              <a:t>in a foreign or a second language. </a:t>
            </a:r>
            <a:r>
              <a:rPr lang="en-GB" sz="2500" dirty="0">
                <a:solidFill>
                  <a:srgbClr val="FF0000"/>
                </a:solidFill>
              </a:rPr>
              <a:t>Acquisition</a:t>
            </a:r>
            <a:r>
              <a:rPr lang="en-GB" sz="2500" dirty="0"/>
              <a:t> and </a:t>
            </a:r>
            <a:r>
              <a:rPr lang="en-GB" sz="2500" dirty="0">
                <a:solidFill>
                  <a:srgbClr val="FF0000"/>
                </a:solidFill>
              </a:rPr>
              <a:t>Learning</a:t>
            </a:r>
            <a:r>
              <a:rPr lang="en-GB" sz="2500" dirty="0"/>
              <a:t>. </a:t>
            </a:r>
          </a:p>
        </p:txBody>
      </p:sp>
      <p:sp>
        <p:nvSpPr>
          <p:cNvPr id="10" name="TextBox 9">
            <a:extLst>
              <a:ext uri="{FF2B5EF4-FFF2-40B4-BE49-F238E27FC236}">
                <a16:creationId xmlns:a16="http://schemas.microsoft.com/office/drawing/2014/main" id="{06343B2F-E022-5376-1281-977A1800C31C}"/>
              </a:ext>
            </a:extLst>
          </p:cNvPr>
          <p:cNvSpPr txBox="1"/>
          <p:nvPr/>
        </p:nvSpPr>
        <p:spPr>
          <a:xfrm>
            <a:off x="203094" y="2897753"/>
            <a:ext cx="6091989" cy="861774"/>
          </a:xfrm>
          <a:prstGeom prst="rect">
            <a:avLst/>
          </a:prstGeom>
          <a:noFill/>
        </p:spPr>
        <p:txBody>
          <a:bodyPr wrap="square">
            <a:spAutoFit/>
          </a:bodyPr>
          <a:lstStyle/>
          <a:p>
            <a:pPr algn="ctr"/>
            <a:r>
              <a:rPr lang="en-GB" sz="2500" dirty="0"/>
              <a:t>Acquisition happens naturally through exposure, and it leads to fluency.</a:t>
            </a:r>
          </a:p>
        </p:txBody>
      </p:sp>
      <p:sp>
        <p:nvSpPr>
          <p:cNvPr id="11" name="TextBox 10">
            <a:extLst>
              <a:ext uri="{FF2B5EF4-FFF2-40B4-BE49-F238E27FC236}">
                <a16:creationId xmlns:a16="http://schemas.microsoft.com/office/drawing/2014/main" id="{827249AD-6A63-EC11-8EB6-B5076529A290}"/>
              </a:ext>
            </a:extLst>
          </p:cNvPr>
          <p:cNvSpPr txBox="1"/>
          <p:nvPr/>
        </p:nvSpPr>
        <p:spPr>
          <a:xfrm>
            <a:off x="6506678" y="2705392"/>
            <a:ext cx="5685322" cy="1246495"/>
          </a:xfrm>
          <a:prstGeom prst="rect">
            <a:avLst/>
          </a:prstGeom>
          <a:noFill/>
        </p:spPr>
        <p:txBody>
          <a:bodyPr wrap="square">
            <a:spAutoFit/>
          </a:bodyPr>
          <a:lstStyle/>
          <a:p>
            <a:pPr algn="ctr"/>
            <a:r>
              <a:rPr lang="en-GB" sz="2500" dirty="0"/>
              <a:t>Learning happens consciously and helps us monitor mistakes. It doesn’t necessarily lead to fluency.</a:t>
            </a:r>
          </a:p>
        </p:txBody>
      </p:sp>
      <p:grpSp>
        <p:nvGrpSpPr>
          <p:cNvPr id="14" name="Group 13">
            <a:extLst>
              <a:ext uri="{FF2B5EF4-FFF2-40B4-BE49-F238E27FC236}">
                <a16:creationId xmlns:a16="http://schemas.microsoft.com/office/drawing/2014/main" id="{C6283734-B740-4AEC-9866-D43752355D04}"/>
              </a:ext>
            </a:extLst>
          </p:cNvPr>
          <p:cNvGrpSpPr/>
          <p:nvPr/>
        </p:nvGrpSpPr>
        <p:grpSpPr>
          <a:xfrm>
            <a:off x="2451625" y="4374115"/>
            <a:ext cx="1568160" cy="1051920"/>
            <a:chOff x="2451625" y="4374115"/>
            <a:chExt cx="1568160" cy="1051920"/>
          </a:xfrm>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2D87C8C-E38C-DE95-0AB7-F8708472FAB9}"/>
                    </a:ext>
                  </a:extLst>
                </p14:cNvPr>
                <p14:cNvContentPartPr/>
                <p14:nvPr/>
              </p14:nvContentPartPr>
              <p14:xfrm>
                <a:off x="2515705" y="4374115"/>
                <a:ext cx="1504080" cy="1051920"/>
              </p14:xfrm>
            </p:contentPart>
          </mc:Choice>
          <mc:Fallback xmlns="">
            <p:pic>
              <p:nvPicPr>
                <p:cNvPr id="12" name="Ink 11">
                  <a:extLst>
                    <a:ext uri="{FF2B5EF4-FFF2-40B4-BE49-F238E27FC236}">
                      <a16:creationId xmlns:a16="http://schemas.microsoft.com/office/drawing/2014/main" id="{C2D87C8C-E38C-DE95-0AB7-F8708472FAB9}"/>
                    </a:ext>
                  </a:extLst>
                </p:cNvPr>
                <p:cNvPicPr/>
                <p:nvPr/>
              </p:nvPicPr>
              <p:blipFill>
                <a:blip r:embed="rId5"/>
                <a:stretch>
                  <a:fillRect/>
                </a:stretch>
              </p:blipFill>
              <p:spPr>
                <a:xfrm>
                  <a:off x="2497705" y="4356475"/>
                  <a:ext cx="1539720" cy="108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361748FA-B0D6-A986-05DA-81682CD3C0F6}"/>
                    </a:ext>
                  </a:extLst>
                </p14:cNvPr>
                <p14:cNvContentPartPr/>
                <p14:nvPr/>
              </p14:nvContentPartPr>
              <p14:xfrm>
                <a:off x="2451625" y="4455475"/>
                <a:ext cx="50400" cy="167400"/>
              </p14:xfrm>
            </p:contentPart>
          </mc:Choice>
          <mc:Fallback xmlns="">
            <p:pic>
              <p:nvPicPr>
                <p:cNvPr id="13" name="Ink 12">
                  <a:extLst>
                    <a:ext uri="{FF2B5EF4-FFF2-40B4-BE49-F238E27FC236}">
                      <a16:creationId xmlns:a16="http://schemas.microsoft.com/office/drawing/2014/main" id="{361748FA-B0D6-A986-05DA-81682CD3C0F6}"/>
                    </a:ext>
                  </a:extLst>
                </p:cNvPr>
                <p:cNvPicPr/>
                <p:nvPr/>
              </p:nvPicPr>
              <p:blipFill>
                <a:blip r:embed="rId7"/>
                <a:stretch>
                  <a:fillRect/>
                </a:stretch>
              </p:blipFill>
              <p:spPr>
                <a:xfrm>
                  <a:off x="2433625" y="4437475"/>
                  <a:ext cx="86040" cy="203040"/>
                </a:xfrm>
                <a:prstGeom prst="rect">
                  <a:avLst/>
                </a:prstGeom>
              </p:spPr>
            </p:pic>
          </mc:Fallback>
        </mc:AlternateContent>
      </p:grpSp>
    </p:spTree>
    <p:extLst>
      <p:ext uri="{BB962C8B-B14F-4D97-AF65-F5344CB8AC3E}">
        <p14:creationId xmlns:p14="http://schemas.microsoft.com/office/powerpoint/2010/main" val="683802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CDE2-5F10-F41D-ABE5-112919FC7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3570E-DFD5-AB9F-3D6B-D7295F84D0FF}"/>
              </a:ext>
            </a:extLst>
          </p:cNvPr>
          <p:cNvSpPr>
            <a:spLocks noGrp="1"/>
          </p:cNvSpPr>
          <p:nvPr>
            <p:ph type="title"/>
          </p:nvPr>
        </p:nvSpPr>
        <p:spPr>
          <a:xfrm>
            <a:off x="838200" y="365125"/>
            <a:ext cx="5935133" cy="1325563"/>
          </a:xfrm>
        </p:spPr>
        <p:txBody>
          <a:bodyPr/>
          <a:lstStyle/>
          <a:p>
            <a:r>
              <a:rPr lang="en-GB" b="1" dirty="0"/>
              <a:t>The monitor hypothesis</a:t>
            </a:r>
          </a:p>
        </p:txBody>
      </p:sp>
      <p:sp>
        <p:nvSpPr>
          <p:cNvPr id="3" name="Content Placeholder 2">
            <a:extLst>
              <a:ext uri="{FF2B5EF4-FFF2-40B4-BE49-F238E27FC236}">
                <a16:creationId xmlns:a16="http://schemas.microsoft.com/office/drawing/2014/main" id="{83E92FCF-E4BB-7555-B68A-FB4609E2E4E0}"/>
              </a:ext>
            </a:extLst>
          </p:cNvPr>
          <p:cNvSpPr>
            <a:spLocks noGrp="1"/>
          </p:cNvSpPr>
          <p:nvPr>
            <p:ph idx="1"/>
          </p:nvPr>
        </p:nvSpPr>
        <p:spPr>
          <a:xfrm>
            <a:off x="659296" y="1845503"/>
            <a:ext cx="5741504" cy="1785593"/>
          </a:xfrm>
        </p:spPr>
        <p:txBody>
          <a:bodyPr>
            <a:normAutofit lnSpcReduction="10000"/>
          </a:bodyPr>
          <a:lstStyle/>
          <a:p>
            <a:pPr marL="0" indent="0">
              <a:buNone/>
            </a:pPr>
            <a:r>
              <a:rPr lang="en-GB" sz="2500" dirty="0"/>
              <a:t>The monitor hypothesis claims that conscious learning can only function as a monitor or editor that checks and repairs the output of the acquired system (Krashen,1982). </a:t>
            </a:r>
          </a:p>
        </p:txBody>
      </p:sp>
      <p:pic>
        <p:nvPicPr>
          <p:cNvPr id="5" name="Picture 4" descr="A red and green line on a black background&#10;&#10;AI-generated content may be incorrect.">
            <a:extLst>
              <a:ext uri="{FF2B5EF4-FFF2-40B4-BE49-F238E27FC236}">
                <a16:creationId xmlns:a16="http://schemas.microsoft.com/office/drawing/2014/main" id="{F92CDCF2-C559-2A12-A644-AE9868AC0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133" y="442979"/>
            <a:ext cx="3992667" cy="2495417"/>
          </a:xfrm>
          <a:prstGeom prst="rect">
            <a:avLst/>
          </a:prstGeom>
        </p:spPr>
      </p:pic>
      <p:sp>
        <p:nvSpPr>
          <p:cNvPr id="6" name="TextBox 5">
            <a:extLst>
              <a:ext uri="{FF2B5EF4-FFF2-40B4-BE49-F238E27FC236}">
                <a16:creationId xmlns:a16="http://schemas.microsoft.com/office/drawing/2014/main" id="{3C8BE419-4B8C-7B6F-7570-618375B5DB2A}"/>
              </a:ext>
            </a:extLst>
          </p:cNvPr>
          <p:cNvSpPr txBox="1"/>
          <p:nvPr/>
        </p:nvSpPr>
        <p:spPr>
          <a:xfrm>
            <a:off x="659296" y="3702183"/>
            <a:ext cx="3216965" cy="1323439"/>
          </a:xfrm>
          <a:prstGeom prst="rect">
            <a:avLst/>
          </a:prstGeom>
          <a:noFill/>
        </p:spPr>
        <p:txBody>
          <a:bodyPr wrap="square">
            <a:spAutoFit/>
          </a:bodyPr>
          <a:lstStyle/>
          <a:p>
            <a:r>
              <a:rPr lang="en-GB" sz="2000" dirty="0"/>
              <a:t>It is claimed that conscious learning is only limited to this function. </a:t>
            </a:r>
            <a:r>
              <a:rPr lang="en-GB" sz="2000">
                <a:solidFill>
                  <a:srgbClr val="FF0000"/>
                </a:solidFill>
              </a:rPr>
              <a:t>Three</a:t>
            </a:r>
            <a:r>
              <a:rPr lang="en-GB" sz="2000"/>
              <a:t> </a:t>
            </a:r>
            <a:r>
              <a:rPr lang="en-GB" sz="2000">
                <a:solidFill>
                  <a:srgbClr val="FF0000"/>
                </a:solidFill>
              </a:rPr>
              <a:t>factors</a:t>
            </a:r>
            <a:r>
              <a:rPr lang="en-GB" sz="2000"/>
              <a:t> create </a:t>
            </a:r>
            <a:r>
              <a:rPr lang="en-GB" sz="2000" dirty="0"/>
              <a:t>this limitation.</a:t>
            </a:r>
          </a:p>
        </p:txBody>
      </p:sp>
      <p:sp>
        <p:nvSpPr>
          <p:cNvPr id="7" name="Title 1">
            <a:extLst>
              <a:ext uri="{FF2B5EF4-FFF2-40B4-BE49-F238E27FC236}">
                <a16:creationId xmlns:a16="http://schemas.microsoft.com/office/drawing/2014/main" id="{AE2814C8-F19B-B605-3708-B4EFEBB7E1A7}"/>
              </a:ext>
            </a:extLst>
          </p:cNvPr>
          <p:cNvSpPr txBox="1">
            <a:spLocks/>
          </p:cNvSpPr>
          <p:nvPr/>
        </p:nvSpPr>
        <p:spPr>
          <a:xfrm>
            <a:off x="6096000" y="3537167"/>
            <a:ext cx="1129748" cy="62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latin typeface="+mn-lt"/>
              </a:rPr>
              <a:t>Time</a:t>
            </a:r>
          </a:p>
        </p:txBody>
      </p:sp>
      <p:sp>
        <p:nvSpPr>
          <p:cNvPr id="9" name="TextBox 8">
            <a:extLst>
              <a:ext uri="{FF2B5EF4-FFF2-40B4-BE49-F238E27FC236}">
                <a16:creationId xmlns:a16="http://schemas.microsoft.com/office/drawing/2014/main" id="{62E12F29-8228-7702-32A7-B6234F1ED38E}"/>
              </a:ext>
            </a:extLst>
          </p:cNvPr>
          <p:cNvSpPr txBox="1"/>
          <p:nvPr/>
        </p:nvSpPr>
        <p:spPr>
          <a:xfrm>
            <a:off x="6096000" y="4561917"/>
            <a:ext cx="2897257" cy="553998"/>
          </a:xfrm>
          <a:prstGeom prst="rect">
            <a:avLst/>
          </a:prstGeom>
          <a:noFill/>
        </p:spPr>
        <p:txBody>
          <a:bodyPr wrap="square">
            <a:spAutoFit/>
          </a:bodyPr>
          <a:lstStyle/>
          <a:p>
            <a:r>
              <a:rPr lang="en-GB" sz="3000" dirty="0">
                <a:latin typeface="+mn-lt"/>
              </a:rPr>
              <a:t>Focus on forms</a:t>
            </a:r>
          </a:p>
        </p:txBody>
      </p:sp>
      <p:sp>
        <p:nvSpPr>
          <p:cNvPr id="11" name="TextBox 10">
            <a:extLst>
              <a:ext uri="{FF2B5EF4-FFF2-40B4-BE49-F238E27FC236}">
                <a16:creationId xmlns:a16="http://schemas.microsoft.com/office/drawing/2014/main" id="{39C7FCE2-8756-15CD-7F2D-EE51C7A2A4A3}"/>
              </a:ext>
            </a:extLst>
          </p:cNvPr>
          <p:cNvSpPr txBox="1"/>
          <p:nvPr/>
        </p:nvSpPr>
        <p:spPr>
          <a:xfrm>
            <a:off x="6168822" y="5469864"/>
            <a:ext cx="6096000" cy="553998"/>
          </a:xfrm>
          <a:prstGeom prst="rect">
            <a:avLst/>
          </a:prstGeom>
          <a:noFill/>
        </p:spPr>
        <p:txBody>
          <a:bodyPr wrap="square">
            <a:spAutoFit/>
          </a:bodyPr>
          <a:lstStyle/>
          <a:p>
            <a:r>
              <a:rPr lang="en-GB" sz="3000" dirty="0">
                <a:latin typeface="+mn-lt"/>
              </a:rPr>
              <a:t>Knowledge of the rules</a:t>
            </a:r>
          </a:p>
        </p:txBody>
      </p:sp>
      <p:pic>
        <p:nvPicPr>
          <p:cNvPr id="17" name="Picture 16" descr="A clock with hands on a black background&#10;&#10;AI-generated content may be incorrect.">
            <a:extLst>
              <a:ext uri="{FF2B5EF4-FFF2-40B4-BE49-F238E27FC236}">
                <a16:creationId xmlns:a16="http://schemas.microsoft.com/office/drawing/2014/main" id="{E9E2384B-6B30-F289-4043-59066ADAB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752" y="3348147"/>
            <a:ext cx="1576239" cy="985149"/>
          </a:xfrm>
          <a:prstGeom prst="rect">
            <a:avLst/>
          </a:prstGeom>
        </p:spPr>
      </p:pic>
      <p:pic>
        <p:nvPicPr>
          <p:cNvPr id="19" name="Picture 18" descr="A black background with a puzzle piece and a face&#10;&#10;AI-generated content may be incorrect.">
            <a:extLst>
              <a:ext uri="{FF2B5EF4-FFF2-40B4-BE49-F238E27FC236}">
                <a16:creationId xmlns:a16="http://schemas.microsoft.com/office/drawing/2014/main" id="{CAE97E74-D450-B7A1-8EDF-DDD2C0F64A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773" y="3928199"/>
            <a:ext cx="2538195" cy="1586372"/>
          </a:xfrm>
          <a:prstGeom prst="rect">
            <a:avLst/>
          </a:prstGeom>
        </p:spPr>
      </p:pic>
      <p:pic>
        <p:nvPicPr>
          <p:cNvPr id="21" name="Picture 20" descr="A cartoon face with tongue sticking out&#10;&#10;AI-generated content may be incorrect.">
            <a:extLst>
              <a:ext uri="{FF2B5EF4-FFF2-40B4-BE49-F238E27FC236}">
                <a16:creationId xmlns:a16="http://schemas.microsoft.com/office/drawing/2014/main" id="{8E0ADFB0-17D2-C4DE-D0BA-DE425CB07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9712" y="5202715"/>
            <a:ext cx="1572938" cy="983086"/>
          </a:xfrm>
          <a:prstGeom prst="rect">
            <a:avLst/>
          </a:prstGeom>
        </p:spPr>
      </p:pic>
      <p:sp>
        <p:nvSpPr>
          <p:cNvPr id="22" name="TextBox 21">
            <a:extLst>
              <a:ext uri="{FF2B5EF4-FFF2-40B4-BE49-F238E27FC236}">
                <a16:creationId xmlns:a16="http://schemas.microsoft.com/office/drawing/2014/main" id="{BA5CBBDA-5D0E-9CBE-AD83-E71FA614F53C}"/>
              </a:ext>
            </a:extLst>
          </p:cNvPr>
          <p:cNvSpPr txBox="1"/>
          <p:nvPr/>
        </p:nvSpPr>
        <p:spPr>
          <a:xfrm>
            <a:off x="7133119" y="3586745"/>
            <a:ext cx="3216965" cy="553998"/>
          </a:xfrm>
          <a:prstGeom prst="rect">
            <a:avLst/>
          </a:prstGeom>
          <a:noFill/>
        </p:spPr>
        <p:txBody>
          <a:bodyPr wrap="square">
            <a:spAutoFit/>
          </a:bodyPr>
          <a:lstStyle/>
          <a:p>
            <a:r>
              <a:rPr lang="en-GB" sz="1500" dirty="0"/>
              <a:t>The learner needs time to think about and apply grammatical rules.</a:t>
            </a:r>
          </a:p>
        </p:txBody>
      </p:sp>
      <p:sp>
        <p:nvSpPr>
          <p:cNvPr id="23" name="TextBox 22">
            <a:extLst>
              <a:ext uri="{FF2B5EF4-FFF2-40B4-BE49-F238E27FC236}">
                <a16:creationId xmlns:a16="http://schemas.microsoft.com/office/drawing/2014/main" id="{C5AD81BE-B976-3213-D84E-2E56BEEAA8DC}"/>
              </a:ext>
            </a:extLst>
          </p:cNvPr>
          <p:cNvSpPr txBox="1"/>
          <p:nvPr/>
        </p:nvSpPr>
        <p:spPr>
          <a:xfrm>
            <a:off x="8895658" y="4494692"/>
            <a:ext cx="3216965" cy="784830"/>
          </a:xfrm>
          <a:prstGeom prst="rect">
            <a:avLst/>
          </a:prstGeom>
          <a:noFill/>
        </p:spPr>
        <p:txBody>
          <a:bodyPr wrap="square">
            <a:spAutoFit/>
          </a:bodyPr>
          <a:lstStyle/>
          <a:p>
            <a:r>
              <a:rPr lang="en-GB" sz="1500" dirty="0"/>
              <a:t>If there is too much focus on correctness rather than fluency, it slows down the communication.</a:t>
            </a:r>
          </a:p>
        </p:txBody>
      </p:sp>
      <p:sp>
        <p:nvSpPr>
          <p:cNvPr id="24" name="TextBox 23">
            <a:extLst>
              <a:ext uri="{FF2B5EF4-FFF2-40B4-BE49-F238E27FC236}">
                <a16:creationId xmlns:a16="http://schemas.microsoft.com/office/drawing/2014/main" id="{66C714A5-997E-378F-A423-1CF355C8FD6D}"/>
              </a:ext>
            </a:extLst>
          </p:cNvPr>
          <p:cNvSpPr txBox="1"/>
          <p:nvPr/>
        </p:nvSpPr>
        <p:spPr>
          <a:xfrm>
            <a:off x="10077487" y="5354448"/>
            <a:ext cx="2035136" cy="784830"/>
          </a:xfrm>
          <a:prstGeom prst="rect">
            <a:avLst/>
          </a:prstGeom>
          <a:noFill/>
        </p:spPr>
        <p:txBody>
          <a:bodyPr wrap="square">
            <a:spAutoFit/>
          </a:bodyPr>
          <a:lstStyle/>
          <a:p>
            <a:r>
              <a:rPr lang="en-GB" sz="1500" dirty="0"/>
              <a:t>There are too many rules to know and apply before speaking.</a:t>
            </a:r>
          </a:p>
        </p:txBody>
      </p:sp>
    </p:spTree>
    <p:extLst>
      <p:ext uri="{BB962C8B-B14F-4D97-AF65-F5344CB8AC3E}">
        <p14:creationId xmlns:p14="http://schemas.microsoft.com/office/powerpoint/2010/main" val="12138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C39D-DCAA-B5A5-B137-0FF41DB4F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09D23-7DF5-A588-F1E5-D070E335E8C5}"/>
              </a:ext>
            </a:extLst>
          </p:cNvPr>
          <p:cNvSpPr>
            <a:spLocks noGrp="1"/>
          </p:cNvSpPr>
          <p:nvPr>
            <p:ph type="title"/>
          </p:nvPr>
        </p:nvSpPr>
        <p:spPr/>
        <p:txBody>
          <a:bodyPr/>
          <a:lstStyle/>
          <a:p>
            <a:r>
              <a:rPr lang="en-GB" b="1" dirty="0"/>
              <a:t>The natural order hypothesis</a:t>
            </a:r>
          </a:p>
        </p:txBody>
      </p:sp>
      <p:sp>
        <p:nvSpPr>
          <p:cNvPr id="4" name="Content Placeholder 2">
            <a:extLst>
              <a:ext uri="{FF2B5EF4-FFF2-40B4-BE49-F238E27FC236}">
                <a16:creationId xmlns:a16="http://schemas.microsoft.com/office/drawing/2014/main" id="{BAE9CADB-A6AF-1989-1B12-03A577395F3F}"/>
              </a:ext>
            </a:extLst>
          </p:cNvPr>
          <p:cNvSpPr txBox="1">
            <a:spLocks/>
          </p:cNvSpPr>
          <p:nvPr/>
        </p:nvSpPr>
        <p:spPr>
          <a:xfrm>
            <a:off x="659295" y="1845503"/>
            <a:ext cx="11274287" cy="1167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a:t>The natural order hypothesis states </a:t>
            </a:r>
            <a:r>
              <a:rPr lang="en-GB" sz="2500" dirty="0">
                <a:solidFill>
                  <a:srgbClr val="FF0000"/>
                </a:solidFill>
              </a:rPr>
              <a:t>learners acquire grammatical structures in a predictable sequence</a:t>
            </a:r>
            <a:r>
              <a:rPr lang="en-GB" sz="2500" dirty="0"/>
              <a:t>. Don’t forget that </a:t>
            </a:r>
            <a:r>
              <a:rPr lang="en-GB" sz="2500" dirty="0">
                <a:solidFill>
                  <a:srgbClr val="FF0000"/>
                </a:solidFill>
              </a:rPr>
              <a:t>the sequence is not fixed</a:t>
            </a:r>
            <a:r>
              <a:rPr lang="en-GB" sz="2500" dirty="0"/>
              <a:t>– there are factors that might interfere with it, such as the learner’s first language.	</a:t>
            </a:r>
          </a:p>
        </p:txBody>
      </p:sp>
      <p:sp>
        <p:nvSpPr>
          <p:cNvPr id="5" name="TextBox 4">
            <a:extLst>
              <a:ext uri="{FF2B5EF4-FFF2-40B4-BE49-F238E27FC236}">
                <a16:creationId xmlns:a16="http://schemas.microsoft.com/office/drawing/2014/main" id="{BB68E3ED-0CE3-C363-5EC3-38DB3D6C1FC4}"/>
              </a:ext>
            </a:extLst>
          </p:cNvPr>
          <p:cNvSpPr txBox="1"/>
          <p:nvPr/>
        </p:nvSpPr>
        <p:spPr>
          <a:xfrm>
            <a:off x="659295" y="3167521"/>
            <a:ext cx="9134375" cy="707886"/>
          </a:xfrm>
          <a:prstGeom prst="rect">
            <a:avLst/>
          </a:prstGeom>
          <a:noFill/>
        </p:spPr>
        <p:txBody>
          <a:bodyPr wrap="square">
            <a:spAutoFit/>
          </a:bodyPr>
          <a:lstStyle/>
          <a:p>
            <a:r>
              <a:rPr lang="en-GB" sz="2000" dirty="0"/>
              <a:t>So according to the hypothesis, even if a teacher tries to teach “third-person singular –s” before “plural –s”, learners will still acquire them in the natural order.</a:t>
            </a:r>
          </a:p>
        </p:txBody>
      </p:sp>
      <p:pic>
        <p:nvPicPr>
          <p:cNvPr id="7" name="Picture 6" descr="A group of cartoon characters&#10;&#10;AI-generated content may be incorrect.">
            <a:extLst>
              <a:ext uri="{FF2B5EF4-FFF2-40B4-BE49-F238E27FC236}">
                <a16:creationId xmlns:a16="http://schemas.microsoft.com/office/drawing/2014/main" id="{60C5F568-A25C-D980-814E-368460950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468" y="3306386"/>
            <a:ext cx="5866106" cy="3666316"/>
          </a:xfrm>
          <a:prstGeom prst="rect">
            <a:avLst/>
          </a:prstGeom>
        </p:spPr>
      </p:pic>
      <p:sp>
        <p:nvSpPr>
          <p:cNvPr id="9" name="TextBox 8">
            <a:extLst>
              <a:ext uri="{FF2B5EF4-FFF2-40B4-BE49-F238E27FC236}">
                <a16:creationId xmlns:a16="http://schemas.microsoft.com/office/drawing/2014/main" id="{CCE4BAF1-3CEE-6C25-7AF8-41F9CB9070D3}"/>
              </a:ext>
            </a:extLst>
          </p:cNvPr>
          <p:cNvSpPr txBox="1"/>
          <p:nvPr/>
        </p:nvSpPr>
        <p:spPr>
          <a:xfrm>
            <a:off x="659295" y="4243945"/>
            <a:ext cx="7522179" cy="323165"/>
          </a:xfrm>
          <a:prstGeom prst="rect">
            <a:avLst/>
          </a:prstGeom>
          <a:noFill/>
        </p:spPr>
        <p:txBody>
          <a:bodyPr wrap="square">
            <a:spAutoFit/>
          </a:bodyPr>
          <a:lstStyle/>
          <a:p>
            <a:r>
              <a:rPr lang="en-GB" sz="1500" dirty="0"/>
              <a:t>Brown (1973) found that grammatical morphemes are acquired in the following order:</a:t>
            </a:r>
          </a:p>
        </p:txBody>
      </p:sp>
      <p:sp>
        <p:nvSpPr>
          <p:cNvPr id="10" name="TextBox 9">
            <a:extLst>
              <a:ext uri="{FF2B5EF4-FFF2-40B4-BE49-F238E27FC236}">
                <a16:creationId xmlns:a16="http://schemas.microsoft.com/office/drawing/2014/main" id="{E554FF5C-8981-933C-CF2A-9C638E5338E0}"/>
              </a:ext>
            </a:extLst>
          </p:cNvPr>
          <p:cNvSpPr txBox="1"/>
          <p:nvPr/>
        </p:nvSpPr>
        <p:spPr>
          <a:xfrm>
            <a:off x="659295" y="4567110"/>
            <a:ext cx="7522179" cy="2400657"/>
          </a:xfrm>
          <a:prstGeom prst="rect">
            <a:avLst/>
          </a:prstGeom>
          <a:noFill/>
        </p:spPr>
        <p:txBody>
          <a:bodyPr wrap="square">
            <a:spAutoFit/>
          </a:bodyPr>
          <a:lstStyle/>
          <a:p>
            <a:pPr marL="342900" indent="-342900">
              <a:buAutoNum type="arabicPeriod"/>
            </a:pPr>
            <a:r>
              <a:rPr lang="en-GB" sz="1500" dirty="0"/>
              <a:t>–ing (progressive)</a:t>
            </a:r>
          </a:p>
          <a:p>
            <a:pPr marL="342900" indent="-342900">
              <a:buAutoNum type="arabicPeriod"/>
            </a:pPr>
            <a:r>
              <a:rPr lang="en-GB" sz="1500" dirty="0"/>
              <a:t>Prepositions (in, on)</a:t>
            </a:r>
          </a:p>
          <a:p>
            <a:pPr marL="342900" indent="-342900">
              <a:buAutoNum type="arabicPeriod"/>
            </a:pPr>
            <a:r>
              <a:rPr lang="en-GB" sz="1500" dirty="0"/>
              <a:t>Plural –s</a:t>
            </a:r>
          </a:p>
          <a:p>
            <a:pPr marL="342900" indent="-342900">
              <a:buAutoNum type="arabicPeriod"/>
            </a:pPr>
            <a:r>
              <a:rPr lang="en-GB" sz="1500" dirty="0"/>
              <a:t>Irregular past tense</a:t>
            </a:r>
          </a:p>
          <a:p>
            <a:pPr marL="342900" indent="-342900">
              <a:buAutoNum type="arabicPeriod"/>
            </a:pPr>
            <a:r>
              <a:rPr lang="en-GB" sz="1500" dirty="0"/>
              <a:t>Possessive ‘s</a:t>
            </a:r>
          </a:p>
          <a:p>
            <a:pPr marL="342900" indent="-342900">
              <a:buAutoNum type="arabicPeriod"/>
            </a:pPr>
            <a:r>
              <a:rPr lang="en-GB" sz="1500" dirty="0"/>
              <a:t>Copula “be” (am/is/are as the main verb)</a:t>
            </a:r>
          </a:p>
          <a:p>
            <a:pPr marL="342900" indent="-342900">
              <a:buAutoNum type="arabicPeriod"/>
            </a:pPr>
            <a:r>
              <a:rPr lang="en-GB" sz="1500" dirty="0"/>
              <a:t>Articles</a:t>
            </a:r>
          </a:p>
          <a:p>
            <a:pPr marL="342900" indent="-342900">
              <a:buAutoNum type="arabicPeriod"/>
            </a:pPr>
            <a:r>
              <a:rPr lang="en-GB" sz="1500" dirty="0"/>
              <a:t>Regular past tense –ed</a:t>
            </a:r>
          </a:p>
          <a:p>
            <a:pPr marL="342900" indent="-342900">
              <a:buAutoNum type="arabicPeriod"/>
            </a:pPr>
            <a:r>
              <a:rPr lang="en-GB" sz="1500" dirty="0"/>
              <a:t>Third-person singular –s</a:t>
            </a:r>
          </a:p>
          <a:p>
            <a:pPr marL="342900" indent="-342900">
              <a:buAutoNum type="arabicPeriod"/>
            </a:pPr>
            <a:endParaRPr lang="en-GB" sz="1500" dirty="0"/>
          </a:p>
        </p:txBody>
      </p:sp>
      <p:sp>
        <p:nvSpPr>
          <p:cNvPr id="12" name="TextBox 11">
            <a:extLst>
              <a:ext uri="{FF2B5EF4-FFF2-40B4-BE49-F238E27FC236}">
                <a16:creationId xmlns:a16="http://schemas.microsoft.com/office/drawing/2014/main" id="{694A76E1-55F3-158F-FF20-E1301BC5C5DE}"/>
              </a:ext>
            </a:extLst>
          </p:cNvPr>
          <p:cNvSpPr txBox="1"/>
          <p:nvPr/>
        </p:nvSpPr>
        <p:spPr>
          <a:xfrm>
            <a:off x="3272589" y="4731557"/>
            <a:ext cx="3224463" cy="692497"/>
          </a:xfrm>
          <a:prstGeom prst="rect">
            <a:avLst/>
          </a:prstGeom>
          <a:noFill/>
        </p:spPr>
        <p:txBody>
          <a:bodyPr wrap="square">
            <a:spAutoFit/>
          </a:bodyPr>
          <a:lstStyle/>
          <a:p>
            <a:r>
              <a:rPr lang="en-GB" sz="1300" dirty="0">
                <a:highlight>
                  <a:srgbClr val="C0C0C0"/>
                </a:highlight>
              </a:rPr>
              <a:t>NOTE: </a:t>
            </a:r>
            <a:r>
              <a:rPr lang="en-GB" sz="1300" u="sng" dirty="0">
                <a:highlight>
                  <a:srgbClr val="C0C0C0"/>
                </a:highlight>
              </a:rPr>
              <a:t>This study focused on L1 learners. However, later research revealed that L2 learners follow a similar order.</a:t>
            </a:r>
          </a:p>
        </p:txBody>
      </p:sp>
    </p:spTree>
    <p:extLst>
      <p:ext uri="{BB962C8B-B14F-4D97-AF65-F5344CB8AC3E}">
        <p14:creationId xmlns:p14="http://schemas.microsoft.com/office/powerpoint/2010/main" val="385617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A7550-B647-DCCD-6268-48142BB97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8DE7D-AC01-0FE2-4F1F-F6133F422266}"/>
              </a:ext>
            </a:extLst>
          </p:cNvPr>
          <p:cNvSpPr>
            <a:spLocks noGrp="1"/>
          </p:cNvSpPr>
          <p:nvPr>
            <p:ph type="title"/>
          </p:nvPr>
        </p:nvSpPr>
        <p:spPr>
          <a:xfrm>
            <a:off x="838200" y="240777"/>
            <a:ext cx="10515600" cy="623888"/>
          </a:xfrm>
        </p:spPr>
        <p:txBody>
          <a:bodyPr>
            <a:noAutofit/>
          </a:bodyPr>
          <a:lstStyle/>
          <a:p>
            <a:r>
              <a:rPr lang="en-GB" b="1" dirty="0"/>
              <a:t>The input hypothesis</a:t>
            </a:r>
          </a:p>
        </p:txBody>
      </p:sp>
      <p:sp>
        <p:nvSpPr>
          <p:cNvPr id="3" name="Content Placeholder 2">
            <a:extLst>
              <a:ext uri="{FF2B5EF4-FFF2-40B4-BE49-F238E27FC236}">
                <a16:creationId xmlns:a16="http://schemas.microsoft.com/office/drawing/2014/main" id="{D7F89FDE-CCFD-02EE-539F-841112F45CBE}"/>
              </a:ext>
            </a:extLst>
          </p:cNvPr>
          <p:cNvSpPr>
            <a:spLocks noGrp="1"/>
          </p:cNvSpPr>
          <p:nvPr>
            <p:ph idx="1"/>
          </p:nvPr>
        </p:nvSpPr>
        <p:spPr>
          <a:xfrm>
            <a:off x="726299" y="927724"/>
            <a:ext cx="10515600" cy="2226611"/>
          </a:xfrm>
        </p:spPr>
        <p:txBody>
          <a:bodyPr>
            <a:normAutofit/>
          </a:bodyPr>
          <a:lstStyle/>
          <a:p>
            <a:pPr marL="0" indent="0">
              <a:buNone/>
            </a:pPr>
            <a:r>
              <a:rPr lang="en-GB" sz="2500" dirty="0"/>
              <a:t>The hypothesis claim that people acquire language best by understanding input that is slightly beyond their current level of competence. If we take “i” as our current language level, then </a:t>
            </a:r>
            <a:r>
              <a:rPr lang="en-GB" sz="2500" dirty="0">
                <a:solidFill>
                  <a:srgbClr val="FF0000"/>
                </a:solidFill>
              </a:rPr>
              <a:t>in order to acquire new elements in the language, we need input that is just a little more advanced </a:t>
            </a:r>
            <a:r>
              <a:rPr lang="en-GB" sz="2500" dirty="0"/>
              <a:t>– “i+1”. This means that any input students receive should ideally be comprehensible but slightly challenging.</a:t>
            </a:r>
          </a:p>
        </p:txBody>
      </p:sp>
      <p:sp>
        <p:nvSpPr>
          <p:cNvPr id="4" name="Content Placeholder 2">
            <a:extLst>
              <a:ext uri="{FF2B5EF4-FFF2-40B4-BE49-F238E27FC236}">
                <a16:creationId xmlns:a16="http://schemas.microsoft.com/office/drawing/2014/main" id="{84DDCDD6-0783-78E5-C2E8-9349C66709B4}"/>
              </a:ext>
            </a:extLst>
          </p:cNvPr>
          <p:cNvSpPr txBox="1">
            <a:spLocks/>
          </p:cNvSpPr>
          <p:nvPr/>
        </p:nvSpPr>
        <p:spPr>
          <a:xfrm>
            <a:off x="1085850" y="3181528"/>
            <a:ext cx="10515600" cy="1036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For example, if a student knows the word “apple” but doesn’t yet know the names of colours in English, we can introduce them to an apple while saying, “This is a red apple.” Since student already understands “apple”, they can infer that “red” refers to the colour.</a:t>
            </a:r>
          </a:p>
        </p:txBody>
      </p:sp>
      <p:pic>
        <p:nvPicPr>
          <p:cNvPr id="6" name="Picture 5" descr="A black and white drawing of an apple&#10;&#10;AI-generated content may be incorrect.">
            <a:extLst>
              <a:ext uri="{FF2B5EF4-FFF2-40B4-BE49-F238E27FC236}">
                <a16:creationId xmlns:a16="http://schemas.microsoft.com/office/drawing/2014/main" id="{5A2DA13B-F535-8A35-AF57-591E9EFDE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313" y="4101903"/>
            <a:ext cx="2089411" cy="1949889"/>
          </a:xfrm>
          <a:prstGeom prst="rect">
            <a:avLst/>
          </a:prstGeom>
        </p:spPr>
      </p:pic>
      <p:pic>
        <p:nvPicPr>
          <p:cNvPr id="8" name="Picture 7" descr="Red scribbles on a black background&#10;&#10;AI-generated content may be incorrect.">
            <a:extLst>
              <a:ext uri="{FF2B5EF4-FFF2-40B4-BE49-F238E27FC236}">
                <a16:creationId xmlns:a16="http://schemas.microsoft.com/office/drawing/2014/main" id="{C8AE22FD-C749-0C28-2226-FB170AAF7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062" y="4656519"/>
            <a:ext cx="1247563" cy="1061391"/>
          </a:xfrm>
          <a:prstGeom prst="rect">
            <a:avLst/>
          </a:prstGeom>
        </p:spPr>
      </p:pic>
      <p:sp>
        <p:nvSpPr>
          <p:cNvPr id="9" name="Title 1">
            <a:extLst>
              <a:ext uri="{FF2B5EF4-FFF2-40B4-BE49-F238E27FC236}">
                <a16:creationId xmlns:a16="http://schemas.microsoft.com/office/drawing/2014/main" id="{C4FF2AC2-961B-6BE8-23E2-1DFB23352E19}"/>
              </a:ext>
            </a:extLst>
          </p:cNvPr>
          <p:cNvSpPr txBox="1">
            <a:spLocks/>
          </p:cNvSpPr>
          <p:nvPr/>
        </p:nvSpPr>
        <p:spPr>
          <a:xfrm>
            <a:off x="4133850" y="4977906"/>
            <a:ext cx="527050" cy="627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dirty="0">
                <a:latin typeface="+mn-lt"/>
              </a:rPr>
              <a:t>+</a:t>
            </a:r>
          </a:p>
        </p:txBody>
      </p:sp>
      <p:sp>
        <p:nvSpPr>
          <p:cNvPr id="10" name="Title 1">
            <a:extLst>
              <a:ext uri="{FF2B5EF4-FFF2-40B4-BE49-F238E27FC236}">
                <a16:creationId xmlns:a16="http://schemas.microsoft.com/office/drawing/2014/main" id="{ED435B45-0102-B5ED-88B4-D69D818448AC}"/>
              </a:ext>
            </a:extLst>
          </p:cNvPr>
          <p:cNvSpPr txBox="1">
            <a:spLocks/>
          </p:cNvSpPr>
          <p:nvPr/>
        </p:nvSpPr>
        <p:spPr>
          <a:xfrm>
            <a:off x="7153275" y="4943055"/>
            <a:ext cx="527050" cy="627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dirty="0">
                <a:latin typeface="+mn-lt"/>
              </a:rPr>
              <a:t>=</a:t>
            </a:r>
          </a:p>
        </p:txBody>
      </p:sp>
      <p:pic>
        <p:nvPicPr>
          <p:cNvPr id="11" name="Picture 10" descr="A black and white drawing of an apple&#10;&#10;AI-generated content may be incorrect.">
            <a:extLst>
              <a:ext uri="{FF2B5EF4-FFF2-40B4-BE49-F238E27FC236}">
                <a16:creationId xmlns:a16="http://schemas.microsoft.com/office/drawing/2014/main" id="{35BEB0AF-F945-47A0-2964-89B6418EE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164" y="4057421"/>
            <a:ext cx="2089411" cy="1994371"/>
          </a:xfrm>
          <a:prstGeom prst="rect">
            <a:avLst/>
          </a:prstGeom>
        </p:spPr>
      </p:pic>
      <p:pic>
        <p:nvPicPr>
          <p:cNvPr id="12" name="Picture 11" descr="Red scribbles on a black background&#10;&#10;AI-generated content may be incorrect.">
            <a:extLst>
              <a:ext uri="{FF2B5EF4-FFF2-40B4-BE49-F238E27FC236}">
                <a16:creationId xmlns:a16="http://schemas.microsoft.com/office/drawing/2014/main" id="{65912583-5A90-942F-0C2C-CF9A01873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662" y="4245710"/>
            <a:ext cx="2122875" cy="1806082"/>
          </a:xfrm>
          <a:prstGeom prst="rect">
            <a:avLst/>
          </a:prstGeom>
        </p:spPr>
      </p:pic>
      <p:sp>
        <p:nvSpPr>
          <p:cNvPr id="13" name="Title 1">
            <a:extLst>
              <a:ext uri="{FF2B5EF4-FFF2-40B4-BE49-F238E27FC236}">
                <a16:creationId xmlns:a16="http://schemas.microsoft.com/office/drawing/2014/main" id="{C47A707C-B4AA-045D-BFEB-2A471D8FD7E2}"/>
              </a:ext>
            </a:extLst>
          </p:cNvPr>
          <p:cNvSpPr txBox="1">
            <a:spLocks/>
          </p:cNvSpPr>
          <p:nvPr/>
        </p:nvSpPr>
        <p:spPr>
          <a:xfrm>
            <a:off x="3008056" y="5998655"/>
            <a:ext cx="295406" cy="401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gency FB" panose="020B0503020202020204" pitchFamily="34" charset="0"/>
              </a:rPr>
              <a:t>i</a:t>
            </a:r>
          </a:p>
        </p:txBody>
      </p:sp>
      <p:sp>
        <p:nvSpPr>
          <p:cNvPr id="14" name="Title 1">
            <a:extLst>
              <a:ext uri="{FF2B5EF4-FFF2-40B4-BE49-F238E27FC236}">
                <a16:creationId xmlns:a16="http://schemas.microsoft.com/office/drawing/2014/main" id="{065961D1-157B-7799-67FF-9ACDD6A55E00}"/>
              </a:ext>
            </a:extLst>
          </p:cNvPr>
          <p:cNvSpPr txBox="1">
            <a:spLocks/>
          </p:cNvSpPr>
          <p:nvPr/>
        </p:nvSpPr>
        <p:spPr>
          <a:xfrm>
            <a:off x="5821757" y="6002268"/>
            <a:ext cx="295406" cy="401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1</a:t>
            </a:r>
          </a:p>
        </p:txBody>
      </p:sp>
      <p:sp>
        <p:nvSpPr>
          <p:cNvPr id="17" name="Title 1">
            <a:extLst>
              <a:ext uri="{FF2B5EF4-FFF2-40B4-BE49-F238E27FC236}">
                <a16:creationId xmlns:a16="http://schemas.microsoft.com/office/drawing/2014/main" id="{B76D7672-558A-C65D-2D15-BDB5DC62824E}"/>
              </a:ext>
            </a:extLst>
          </p:cNvPr>
          <p:cNvSpPr txBox="1">
            <a:spLocks/>
          </p:cNvSpPr>
          <p:nvPr/>
        </p:nvSpPr>
        <p:spPr>
          <a:xfrm>
            <a:off x="8319916" y="5998655"/>
            <a:ext cx="871794" cy="401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i+1</a:t>
            </a:r>
          </a:p>
        </p:txBody>
      </p:sp>
    </p:spTree>
    <p:extLst>
      <p:ext uri="{BB962C8B-B14F-4D97-AF65-F5344CB8AC3E}">
        <p14:creationId xmlns:p14="http://schemas.microsoft.com/office/powerpoint/2010/main" val="1202919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P spid="10"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64F9-D6A0-0749-B550-0F5432E88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91757-74DE-3D81-6954-7FA3FE5FBA5C}"/>
              </a:ext>
            </a:extLst>
          </p:cNvPr>
          <p:cNvSpPr>
            <a:spLocks noGrp="1"/>
          </p:cNvSpPr>
          <p:nvPr>
            <p:ph type="title"/>
          </p:nvPr>
        </p:nvSpPr>
        <p:spPr/>
        <p:txBody>
          <a:bodyPr/>
          <a:lstStyle/>
          <a:p>
            <a:r>
              <a:rPr lang="en-GB" b="1" dirty="0"/>
              <a:t>The affective filter hypothesis</a:t>
            </a:r>
          </a:p>
        </p:txBody>
      </p:sp>
      <p:sp>
        <p:nvSpPr>
          <p:cNvPr id="3" name="Content Placeholder 2">
            <a:extLst>
              <a:ext uri="{FF2B5EF4-FFF2-40B4-BE49-F238E27FC236}">
                <a16:creationId xmlns:a16="http://schemas.microsoft.com/office/drawing/2014/main" id="{1C200B36-D463-0CE1-3F14-0CB99F28D219}"/>
              </a:ext>
            </a:extLst>
          </p:cNvPr>
          <p:cNvSpPr>
            <a:spLocks noGrp="1"/>
          </p:cNvSpPr>
          <p:nvPr>
            <p:ph idx="1"/>
          </p:nvPr>
        </p:nvSpPr>
        <p:spPr>
          <a:xfrm>
            <a:off x="838200" y="1457325"/>
            <a:ext cx="10515600" cy="1546225"/>
          </a:xfrm>
        </p:spPr>
        <p:txBody>
          <a:bodyPr>
            <a:normAutofit/>
          </a:bodyPr>
          <a:lstStyle/>
          <a:p>
            <a:pPr marL="0" indent="0">
              <a:buNone/>
            </a:pPr>
            <a:r>
              <a:rPr lang="en-GB" sz="2500" dirty="0"/>
              <a:t>Krashen (1983) believe that learner’s emotional state or attitudes as an adjustable filter that freely passes, impedes or blocks input necessary to acquisition. </a:t>
            </a:r>
            <a:r>
              <a:rPr lang="en-GB" sz="2500" dirty="0">
                <a:solidFill>
                  <a:srgbClr val="FF0000"/>
                </a:solidFill>
              </a:rPr>
              <a:t>Motivation</a:t>
            </a:r>
            <a:r>
              <a:rPr lang="en-GB" sz="2500" dirty="0"/>
              <a:t>, </a:t>
            </a:r>
            <a:r>
              <a:rPr lang="en-GB" sz="2500" dirty="0">
                <a:solidFill>
                  <a:srgbClr val="FF0000"/>
                </a:solidFill>
              </a:rPr>
              <a:t>self-confidence</a:t>
            </a:r>
            <a:r>
              <a:rPr lang="en-GB" sz="2500" dirty="0"/>
              <a:t>, and </a:t>
            </a:r>
            <a:r>
              <a:rPr lang="en-GB" sz="2500" dirty="0">
                <a:solidFill>
                  <a:srgbClr val="FF0000"/>
                </a:solidFill>
              </a:rPr>
              <a:t>low-anxiety</a:t>
            </a:r>
            <a:r>
              <a:rPr lang="en-GB" sz="2500" dirty="0"/>
              <a:t> is key to acquiring a language effectively.</a:t>
            </a:r>
          </a:p>
        </p:txBody>
      </p:sp>
      <p:pic>
        <p:nvPicPr>
          <p:cNvPr id="5" name="Picture 4" descr="A black and white image of a person&#10;&#10;AI-generated content may be incorrect.">
            <a:extLst>
              <a:ext uri="{FF2B5EF4-FFF2-40B4-BE49-F238E27FC236}">
                <a16:creationId xmlns:a16="http://schemas.microsoft.com/office/drawing/2014/main" id="{A10F0078-B25C-AD10-77E7-C06826B6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438" y="2840038"/>
            <a:ext cx="7626766" cy="4075112"/>
          </a:xfrm>
          <a:prstGeom prst="rect">
            <a:avLst/>
          </a:prstGeom>
        </p:spPr>
      </p:pic>
    </p:spTree>
    <p:extLst>
      <p:ext uri="{BB962C8B-B14F-4D97-AF65-F5344CB8AC3E}">
        <p14:creationId xmlns:p14="http://schemas.microsoft.com/office/powerpoint/2010/main" val="2518983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1065</TotalTime>
  <Words>3178</Words>
  <Application>Microsoft Office PowerPoint</Application>
  <PresentationFormat>Widescreen</PresentationFormat>
  <Paragraphs>284</Paragraphs>
  <Slides>40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Agency FB</vt:lpstr>
      <vt:lpstr>Aptos</vt:lpstr>
      <vt:lpstr>Aptos Display</vt:lpstr>
      <vt:lpstr>Arial</vt:lpstr>
      <vt:lpstr>Wingdings</vt:lpstr>
      <vt:lpstr>Office Theme</vt:lpstr>
      <vt:lpstr>The Natural Approach (NA)  in Language Education</vt:lpstr>
      <vt:lpstr>What exactly is “The Natural Approach”?</vt:lpstr>
      <vt:lpstr>PowerPoint Presentation</vt:lpstr>
      <vt:lpstr>Krashen’s language acquisition theory</vt:lpstr>
      <vt:lpstr>The acquisition / learning hypothesis</vt:lpstr>
      <vt:lpstr>The monitor hypothesis</vt:lpstr>
      <vt:lpstr>The natural order hypothesis</vt:lpstr>
      <vt:lpstr>The input hypothesis</vt:lpstr>
      <vt:lpstr>The affective filter hypothesis</vt:lpstr>
      <vt:lpstr>Key principles and characteristics of the Natural Approach</vt:lpstr>
      <vt:lpstr>Goal of the Natural Approach</vt:lpstr>
      <vt:lpstr>Theory of learning</vt:lpstr>
      <vt:lpstr>Theory of language</vt:lpstr>
      <vt:lpstr>Teacher Roles</vt:lpstr>
      <vt:lpstr>Student/Learner Roles</vt:lpstr>
      <vt:lpstr>Low affective filter</vt:lpstr>
      <vt:lpstr>Materials</vt:lpstr>
      <vt:lpstr>Syllabus</vt:lpstr>
      <vt:lpstr>Role of  L1</vt:lpstr>
      <vt:lpstr>Evaluation</vt:lpstr>
      <vt:lpstr>Now that you have a general understanding of the Natural Approach, choose the option that best aligns with it in the next slides.</vt:lpstr>
      <vt:lpstr>All errors are ______________.</vt:lpstr>
      <vt:lpstr>NA focuses on ______ rather than ________.</vt:lpstr>
      <vt:lpstr>_______ skills come first.</vt:lpstr>
      <vt:lpstr>Students are ________________ in order to ________.</vt:lpstr>
      <vt:lpstr>Which two methods are more similar to the Natural Approach?</vt:lpstr>
      <vt:lpstr>Do not confuse Direct Method and the Natural Approach!</vt:lpstr>
      <vt:lpstr>Articles that we are going to take inspect today</vt:lpstr>
      <vt:lpstr>The effect of methodology on learning vocabulary and communication skills in Iranian young learners: A comparison between audiolingual method and natural approach.</vt:lpstr>
      <vt:lpstr>PowerPoint Presentation</vt:lpstr>
      <vt:lpstr>PowerPoint Presentation</vt:lpstr>
      <vt:lpstr>PowerPoint Presentation</vt:lpstr>
      <vt:lpstr>From this article, it can be inferred that the Natural Approach is more efficient when it comes to vocabulary acquisition and communication skills.</vt:lpstr>
      <vt:lpstr>“Natural Approach Techniques in Learning A New Language” Article</vt:lpstr>
      <vt:lpstr>PowerPoint Presentation</vt:lpstr>
      <vt:lpstr>PowerPoint Presentation</vt:lpstr>
      <vt:lpstr>PowerPoint Presentation</vt:lpstr>
      <vt:lpstr>From this article, it can be inferred that the Natural Approach techniques offer a promising alternative to traditional language instruction methods. By focusing on natural language acquisition through comprehensible input, communicative activities, and immersive experiences, these techniques can significantly enhance language proficiency and learner engagement. </vt:lpstr>
      <vt:lpstr>References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Yusuf Terzi</dc:creator>
  <cp:lastModifiedBy>Yusuf Terzi</cp:lastModifiedBy>
  <cp:revision>1</cp:revision>
  <dcterms:created xsi:type="dcterms:W3CDTF">2025-03-23T18:23:44Z</dcterms:created>
  <dcterms:modified xsi:type="dcterms:W3CDTF">2026-03-25T21:59:15Z</dcterms:modified>
</cp:coreProperties>
</file>